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  <p:sldMasterId id="2147483703" r:id="rId2"/>
  </p:sldMasterIdLst>
  <p:notesMasterIdLst>
    <p:notesMasterId r:id="rId44"/>
  </p:notesMasterIdLst>
  <p:handoutMasterIdLst>
    <p:handoutMasterId r:id="rId45"/>
  </p:handoutMasterIdLst>
  <p:sldIdLst>
    <p:sldId id="300" r:id="rId3"/>
    <p:sldId id="328" r:id="rId4"/>
    <p:sldId id="383" r:id="rId5"/>
    <p:sldId id="384" r:id="rId6"/>
    <p:sldId id="382" r:id="rId7"/>
    <p:sldId id="334" r:id="rId8"/>
    <p:sldId id="385" r:id="rId9"/>
    <p:sldId id="386" r:id="rId10"/>
    <p:sldId id="332" r:id="rId11"/>
    <p:sldId id="393" r:id="rId12"/>
    <p:sldId id="417" r:id="rId13"/>
    <p:sldId id="418" r:id="rId14"/>
    <p:sldId id="419" r:id="rId15"/>
    <p:sldId id="415" r:id="rId16"/>
    <p:sldId id="376" r:id="rId17"/>
    <p:sldId id="407" r:id="rId18"/>
    <p:sldId id="410" r:id="rId19"/>
    <p:sldId id="411" r:id="rId20"/>
    <p:sldId id="414" r:id="rId21"/>
    <p:sldId id="412" r:id="rId22"/>
    <p:sldId id="413" r:id="rId23"/>
    <p:sldId id="304" r:id="rId24"/>
    <p:sldId id="358" r:id="rId25"/>
    <p:sldId id="394" r:id="rId26"/>
    <p:sldId id="395" r:id="rId27"/>
    <p:sldId id="396" r:id="rId28"/>
    <p:sldId id="397" r:id="rId29"/>
    <p:sldId id="409" r:id="rId30"/>
    <p:sldId id="389" r:id="rId31"/>
    <p:sldId id="390" r:id="rId32"/>
    <p:sldId id="391" r:id="rId33"/>
    <p:sldId id="401" r:id="rId34"/>
    <p:sldId id="336" r:id="rId35"/>
    <p:sldId id="291" r:id="rId36"/>
    <p:sldId id="402" r:id="rId37"/>
    <p:sldId id="403" r:id="rId38"/>
    <p:sldId id="404" r:id="rId39"/>
    <p:sldId id="406" r:id="rId40"/>
    <p:sldId id="405" r:id="rId41"/>
    <p:sldId id="303" r:id="rId42"/>
    <p:sldId id="305" r:id="rId43"/>
  </p:sldIdLst>
  <p:sldSz cx="9144000" cy="5143500" type="screen16x9"/>
  <p:notesSz cx="6858000" cy="9144000"/>
  <p:defaultTextStyle>
    <a:defPPr>
      <a:defRPr lang="es-ES_trad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3B42"/>
    <a:srgbClr val="FBD303"/>
    <a:srgbClr val="EE4B68"/>
    <a:srgbClr val="F5898E"/>
    <a:srgbClr val="1DD760"/>
    <a:srgbClr val="E16268"/>
    <a:srgbClr val="EB331C"/>
    <a:srgbClr val="FFFFFF"/>
    <a:srgbClr val="FF4F4F"/>
    <a:srgbClr val="0F6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82"/>
    <p:restoredTop sz="91791" autoAdjust="0"/>
  </p:normalViewPr>
  <p:slideViewPr>
    <p:cSldViewPr snapToGrid="0" snapToObjects="1" showGuides="1">
      <p:cViewPr varScale="1">
        <p:scale>
          <a:sx n="102" d="100"/>
          <a:sy n="102" d="100"/>
        </p:scale>
        <p:origin x="182" y="5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13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314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FDAA2-155F-4D4D-80FA-13EF88C96703}" type="datetimeFigureOut">
              <a:rPr lang="es-ES_tradnl" smtClean="0"/>
              <a:t>04/06/2018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7FB22-0228-B54E-9266-921B6601F8F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420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BBC1D-01E7-2A4B-B48C-2CB88C1DD72F}" type="datetimeFigureOut">
              <a:rPr lang="es-ES_tradnl" smtClean="0"/>
              <a:t>04/06/2018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432D9-C447-114D-8AE4-4B69B11377B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663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1251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14078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14332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1926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8742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928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24112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31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54382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41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30863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46360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08766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4596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err="1">
                <a:latin typeface="Arial" pitchFamily="34" charset="0"/>
                <a:cs typeface="Arial" pitchFamily="34" charset="0"/>
              </a:rPr>
              <a:t>AliPay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,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Transferwise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, PayPal, Square,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Klarna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,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Lightspeed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5898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err="1">
                <a:latin typeface="Arial" pitchFamily="34" charset="0"/>
                <a:cs typeface="Arial" pitchFamily="34" charset="0"/>
              </a:rPr>
              <a:t>AliPay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,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Transferwise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, PayPal, Square,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Klarna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,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Lightspeed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83843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27473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70442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89217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133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370581"/>
            <a:ext cx="9336686" cy="4341716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753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6373" y="2423696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6373" y="3045132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67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919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43807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793524"/>
            <a:ext cx="4470474" cy="2617674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982249" y="1984258"/>
            <a:ext cx="3411415" cy="215411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0804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5180487" y="372954"/>
            <a:ext cx="3006042" cy="4453197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583966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8"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5346074" y="808002"/>
            <a:ext cx="2681232" cy="35596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6947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4692214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4839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542009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037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373672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24015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219807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00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164345"/>
            <a:ext cx="4048838" cy="5200575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9400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2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268540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6068768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6439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68315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4739056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0006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870441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591659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229348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533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618031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4767749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6917228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50285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15208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383585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551962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720339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9759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468313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4572000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4572000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98404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63690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125834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775016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511881" y="4196957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775016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511881" y="4501757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2854512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2591377" y="4196957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2854512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2591377" y="4501757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4870508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4607373" y="4196957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4870508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4607373" y="4501757"/>
            <a:ext cx="180000" cy="18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6886504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6623369" y="4196957"/>
            <a:ext cx="180000" cy="18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6886504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6623369" y="4501757"/>
            <a:ext cx="180000" cy="1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7370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46709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76814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787674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532750" y="1760961"/>
            <a:ext cx="561962" cy="561958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49021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981052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4869123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4614199" y="1760961"/>
            <a:ext cx="561962" cy="561958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630470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5062501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787674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532750" y="3655222"/>
            <a:ext cx="561962" cy="561958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549021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981052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4869123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4614199" y="3655222"/>
            <a:ext cx="561962" cy="561958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4630470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062501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213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194325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011274" y="742321"/>
            <a:ext cx="2575497" cy="3555357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89691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3673775" y="-529902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503033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651596" y="742321"/>
            <a:ext cx="3944495" cy="3673401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2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2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7559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799713" y="719608"/>
            <a:ext cx="3207133" cy="3980938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64169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5280495" y="730497"/>
            <a:ext cx="2686698" cy="4223845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2201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747624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3490823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6250956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2905213" y="2335938"/>
            <a:ext cx="612001" cy="611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5636239" y="2335938"/>
            <a:ext cx="612001" cy="611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55640" y="1434097"/>
            <a:ext cx="2304738" cy="234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3439353" y="1434097"/>
            <a:ext cx="2262090" cy="234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6190577" y="1434097"/>
            <a:ext cx="2303631" cy="234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960378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5679622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931635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716106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43809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4398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398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98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20804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242125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2821450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2749153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707756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707756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707757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3271815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4574489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489446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482217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780773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780773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780774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344832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660884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698684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691455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689996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689996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689996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746402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86271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07707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854261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ear whitout 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41451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5763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3107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9004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212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3581309" y="0"/>
            <a:ext cx="5563679" cy="4850718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207678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1508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7157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793524"/>
            <a:ext cx="4470474" cy="2617674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982249" y="1984258"/>
            <a:ext cx="3411415" cy="215411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79570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3673775" y="-346183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80772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9557" y="-614340"/>
            <a:ext cx="9127247" cy="5587836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8894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17690" cy="4971224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0971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3" y="1"/>
            <a:ext cx="9117689" cy="3539825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4984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0226" y="-4001"/>
            <a:ext cx="9353304" cy="4516366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494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8673921" y="124852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8531443" y="97609"/>
            <a:ext cx="55208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100" smtClean="0">
                <a:solidFill>
                  <a:schemeClr val="bg1"/>
                </a:solidFill>
              </a:rPr>
              <a:pPr algn="ctr"/>
              <a:t>‹#›</a:t>
            </a:fld>
            <a:endParaRPr lang="es-ES_tradnl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88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1" r:id="rId2"/>
    <p:sldLayoutId id="2147483720" r:id="rId3"/>
    <p:sldLayoutId id="2147483719" r:id="rId4"/>
    <p:sldLayoutId id="2147483713" r:id="rId5"/>
    <p:sldLayoutId id="2147483718" r:id="rId6"/>
    <p:sldLayoutId id="2147483717" r:id="rId7"/>
    <p:sldLayoutId id="2147483716" r:id="rId8"/>
    <p:sldLayoutId id="2147483715" r:id="rId9"/>
    <p:sldLayoutId id="2147483714" r:id="rId10"/>
    <p:sldLayoutId id="2147483711" r:id="rId11"/>
    <p:sldLayoutId id="2147483712" r:id="rId12"/>
    <p:sldLayoutId id="2147483727" r:id="rId13"/>
    <p:sldLayoutId id="2147483748" r:id="rId14"/>
    <p:sldLayoutId id="2147483750" r:id="rId15"/>
    <p:sldLayoutId id="2147483747" r:id="rId16"/>
    <p:sldLayoutId id="2147483749" r:id="rId17"/>
    <p:sldLayoutId id="2147483740" r:id="rId18"/>
    <p:sldLayoutId id="2147483741" r:id="rId19"/>
    <p:sldLayoutId id="2147483739" r:id="rId20"/>
    <p:sldLayoutId id="2147483746" r:id="rId21"/>
    <p:sldLayoutId id="2147483745" r:id="rId22"/>
    <p:sldLayoutId id="2147483742" r:id="rId23"/>
    <p:sldLayoutId id="2147483743" r:id="rId24"/>
    <p:sldLayoutId id="2147483744" r:id="rId25"/>
    <p:sldLayoutId id="2147483738" r:id="rId26"/>
    <p:sldLayoutId id="2147483737" r:id="rId27"/>
    <p:sldLayoutId id="2147483726" r:id="rId28"/>
    <p:sldLayoutId id="2147483722" r:id="rId29"/>
    <p:sldLayoutId id="2147483723" r:id="rId30"/>
    <p:sldLayoutId id="2147483725" r:id="rId31"/>
    <p:sldLayoutId id="2147483724" r:id="rId32"/>
    <p:sldLayoutId id="2147483735" r:id="rId33"/>
    <p:sldLayoutId id="2147483734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5465" userDrawn="1">
          <p15:clr>
            <a:srgbClr val="F26B43"/>
          </p15:clr>
        </p15:guide>
        <p15:guide id="4" pos="29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40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28" r:id="rId2"/>
    <p:sldLayoutId id="2147483733" r:id="rId3"/>
    <p:sldLayoutId id="2147483729" r:id="rId4"/>
    <p:sldLayoutId id="2147483730" r:id="rId5"/>
    <p:sldLayoutId id="2147483731" r:id="rId6"/>
    <p:sldLayoutId id="2147483732" r:id="rId7"/>
    <p:sldLayoutId id="214748375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5" Type="http://schemas.openxmlformats.org/officeDocument/2006/relationships/image" Target="../media/image36.jpe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gif"/><Relationship Id="rId1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jpeg"/><Relationship Id="rId12" Type="http://schemas.openxmlformats.org/officeDocument/2006/relationships/image" Target="../media/image6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jpe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9.png"/><Relationship Id="rId11" Type="http://schemas.openxmlformats.org/officeDocument/2006/relationships/image" Target="../media/image5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7.png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a libre 23">
            <a:extLst>
              <a:ext uri="{FF2B5EF4-FFF2-40B4-BE49-F238E27FC236}">
                <a16:creationId xmlns:a16="http://schemas.microsoft.com/office/drawing/2014/main" id="{8900E9CA-447F-4F9F-B53E-0FC7BF7FF105}"/>
              </a:ext>
            </a:extLst>
          </p:cNvPr>
          <p:cNvSpPr/>
          <p:nvPr/>
        </p:nvSpPr>
        <p:spPr>
          <a:xfrm rot="5400000">
            <a:off x="4037165" y="-893462"/>
            <a:ext cx="705971" cy="765458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Forma libre 23">
            <a:extLst>
              <a:ext uri="{FF2B5EF4-FFF2-40B4-BE49-F238E27FC236}">
                <a16:creationId xmlns:a16="http://schemas.microsoft.com/office/drawing/2014/main" id="{8277D53D-5396-4E51-A871-04EB67E2A461}"/>
              </a:ext>
            </a:extLst>
          </p:cNvPr>
          <p:cNvSpPr/>
          <p:nvPr/>
        </p:nvSpPr>
        <p:spPr>
          <a:xfrm rot="16200000">
            <a:off x="4090510" y="-1837726"/>
            <a:ext cx="705971" cy="765458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9" name="Marcador de texto 13"/>
          <p:cNvSpPr txBox="1">
            <a:spLocks/>
          </p:cNvSpPr>
          <p:nvPr/>
        </p:nvSpPr>
        <p:spPr>
          <a:xfrm>
            <a:off x="942976" y="1622545"/>
            <a:ext cx="5809297" cy="53027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s-ES_tradnl" sz="4400" dirty="0">
                <a:solidFill>
                  <a:schemeClr val="bg1"/>
                </a:solidFill>
                <a:latin typeface="Raleway Light" charset="0"/>
                <a:ea typeface="Raleway Light" charset="0"/>
                <a:cs typeface="Raleway Light" charset="0"/>
              </a:rPr>
              <a:t>TRANSFORMATION</a:t>
            </a:r>
          </a:p>
        </p:txBody>
      </p:sp>
      <p:sp>
        <p:nvSpPr>
          <p:cNvPr id="30" name="Text Placeholder 20"/>
          <p:cNvSpPr txBox="1">
            <a:spLocks/>
          </p:cNvSpPr>
          <p:nvPr/>
        </p:nvSpPr>
        <p:spPr>
          <a:xfrm>
            <a:off x="1067699" y="3373207"/>
            <a:ext cx="3971924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 BANQUE DE DEMAIN… AUJOURD’HUI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EF0DD-1C41-492A-A410-A2D9D86A2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86" y="261180"/>
            <a:ext cx="1536226" cy="2358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0D8252-2501-4CB4-87D3-8AB7E2D9FD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76" b="71591" l="10000" r="90000">
                        <a14:foregroundMark x1="75200" y1="39015" x2="75200" y2="39015"/>
                        <a14:foregroundMark x1="71600" y1="42677" x2="71600" y2="42677"/>
                      </a14:backgroundRemoval>
                    </a14:imgEffect>
                  </a14:imgLayer>
                </a14:imgProps>
              </a:ext>
            </a:extLst>
          </a:blip>
          <a:srcRect l="13060" t="17575" r="12473" b="27844"/>
          <a:stretch/>
        </p:blipFill>
        <p:spPr>
          <a:xfrm>
            <a:off x="4981512" y="2454216"/>
            <a:ext cx="3541521" cy="205583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FC36856-CC6C-487E-9E35-83CCA751BE5F}"/>
              </a:ext>
            </a:extLst>
          </p:cNvPr>
          <p:cNvSpPr/>
          <p:nvPr/>
        </p:nvSpPr>
        <p:spPr>
          <a:xfrm>
            <a:off x="3233228" y="2540166"/>
            <a:ext cx="24205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400" dirty="0">
                <a:solidFill>
                  <a:schemeClr val="bg1"/>
                </a:solidFill>
                <a:latin typeface="Raleway Light" charset="0"/>
              </a:rPr>
              <a:t>DIGITALE</a:t>
            </a:r>
            <a:endParaRPr lang="fr-FR" sz="4400" dirty="0">
              <a:solidFill>
                <a:schemeClr val="bg1"/>
              </a:solidFill>
              <a:latin typeface="Raleway Light" charset="0"/>
            </a:endParaRPr>
          </a:p>
        </p:txBody>
      </p:sp>
      <p:pic>
        <p:nvPicPr>
          <p:cNvPr id="9" name="Image 4">
            <a:extLst>
              <a:ext uri="{FF2B5EF4-FFF2-40B4-BE49-F238E27FC236}">
                <a16:creationId xmlns:a16="http://schemas.microsoft.com/office/drawing/2014/main" id="{5CDA4096-DF03-4B3F-ABDB-6F7CAEFAA6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828" y="4074623"/>
            <a:ext cx="870857" cy="87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2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PLUSIEURES APPROCHES S’OFFRENT AUX BANQUES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270" name="TextColumnContent">
            <a:extLst>
              <a:ext uri="{FF2B5EF4-FFF2-40B4-BE49-F238E27FC236}">
                <a16:creationId xmlns:a16="http://schemas.microsoft.com/office/drawing/2014/main" id="{B1F2F8A4-9A3A-45D2-B0EA-9E8760CCA0D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588001" y="1761987"/>
            <a:ext cx="3244598" cy="446820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100" b="1" dirty="0">
                <a:solidFill>
                  <a:srgbClr val="EE3B42"/>
                </a:solidFill>
                <a:latin typeface="Arial"/>
                <a:cs typeface="Arial" pitchFamily="34" charset="0"/>
              </a:rPr>
              <a:t>Business incubation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  <a:t>Support of and cooperation with start-up companies in early stages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endParaRPr lang="en-US" sz="1100" dirty="0">
              <a:solidFill>
                <a:srgbClr val="000000"/>
              </a:solidFill>
              <a:latin typeface="Arial"/>
              <a:cs typeface="Arial" pitchFamily="34" charset="0"/>
            </a:endParaRPr>
          </a:p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100" b="1" dirty="0">
                <a:solidFill>
                  <a:srgbClr val="EE3B42"/>
                </a:solidFill>
                <a:latin typeface="Arial"/>
                <a:cs typeface="Arial" pitchFamily="34" charset="0"/>
              </a:rPr>
              <a:t>Venturing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  <a:t>Equity investments to assess and access new growth opportunities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endParaRPr lang="en-US" sz="1100" dirty="0">
              <a:solidFill>
                <a:srgbClr val="000000"/>
              </a:solidFill>
              <a:latin typeface="Arial"/>
              <a:cs typeface="Arial" pitchFamily="34" charset="0"/>
            </a:endParaRPr>
          </a:p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100" b="1" dirty="0">
                <a:solidFill>
                  <a:srgbClr val="EE3B42"/>
                </a:solidFill>
                <a:latin typeface="Arial"/>
                <a:cs typeface="Arial" pitchFamily="34" charset="0"/>
              </a:rPr>
              <a:t>Strategic partnerships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  <a:t>Partnerships and joint venture that drive incremental revenue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endParaRPr lang="en-US" sz="1100" dirty="0">
              <a:solidFill>
                <a:srgbClr val="000000"/>
              </a:solidFill>
              <a:latin typeface="Arial"/>
              <a:cs typeface="Arial" pitchFamily="34" charset="0"/>
            </a:endParaRPr>
          </a:p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100" b="1" dirty="0">
                <a:solidFill>
                  <a:srgbClr val="EE3B42"/>
                </a:solidFill>
                <a:latin typeface="Arial"/>
                <a:cs typeface="Arial" pitchFamily="34" charset="0"/>
              </a:rPr>
              <a:t>Mergers and acquisitions</a:t>
            </a:r>
            <a:br>
              <a:rPr lang="en-US" sz="11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  <a:t>Acquisition of developed companies with existing business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endParaRPr lang="en-US" sz="1100" dirty="0">
              <a:solidFill>
                <a:srgbClr val="000000"/>
              </a:solidFill>
              <a:latin typeface="Arial"/>
              <a:cs typeface="Arial" pitchFamily="34" charset="0"/>
            </a:endParaRPr>
          </a:p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100" b="1" dirty="0">
                <a:solidFill>
                  <a:srgbClr val="EE3B42"/>
                </a:solidFill>
                <a:latin typeface="Arial"/>
                <a:cs typeface="Arial" pitchFamily="34" charset="0"/>
              </a:rPr>
              <a:t>Internal R&amp;D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  <a:t>Internal product development</a:t>
            </a:r>
          </a:p>
        </p:txBody>
      </p:sp>
      <p:sp>
        <p:nvSpPr>
          <p:cNvPr id="455" name="Text Placeholder 20">
            <a:extLst>
              <a:ext uri="{FF2B5EF4-FFF2-40B4-BE49-F238E27FC236}">
                <a16:creationId xmlns:a16="http://schemas.microsoft.com/office/drawing/2014/main" id="{9CF6ED5B-8695-4763-A8FA-E983301FCCD5}"/>
              </a:ext>
            </a:extLst>
          </p:cNvPr>
          <p:cNvSpPr txBox="1">
            <a:spLocks/>
          </p:cNvSpPr>
          <p:nvPr/>
        </p:nvSpPr>
        <p:spPr>
          <a:xfrm>
            <a:off x="5663225" y="1278375"/>
            <a:ext cx="1886934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EE3B42"/>
                </a:solidFill>
              </a:rPr>
              <a:t>DESCRIPTION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79DEED-86B6-4420-8795-6BF6D3E3094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2365" y="1278375"/>
            <a:ext cx="4843529" cy="362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26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PLUSIEURES APPROCHES S’OFFRENT AUX BANQUES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45" name="TextColumnContent">
            <a:extLst>
              <a:ext uri="{FF2B5EF4-FFF2-40B4-BE49-F238E27FC236}">
                <a16:creationId xmlns:a16="http://schemas.microsoft.com/office/drawing/2014/main" id="{BCF7EE2B-3D7B-41BD-8AEA-CDC9D1CD29BC}"/>
              </a:ext>
            </a:extLst>
          </p:cNvPr>
          <p:cNvSpPr>
            <a:spLocks noChangeArrowheads="1"/>
          </p:cNvSpPr>
          <p:nvPr/>
        </p:nvSpPr>
        <p:spPr bwMode="gray">
          <a:xfrm>
            <a:off x="661936" y="1590875"/>
            <a:ext cx="1696885" cy="1292661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>
            <a:noAutofit/>
          </a:bodyPr>
          <a:lstStyle/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200" b="1" dirty="0">
                <a:solidFill>
                  <a:schemeClr val="tx2"/>
                </a:solidFill>
                <a:latin typeface="Arial"/>
                <a:cs typeface="Arial" pitchFamily="34" charset="0"/>
              </a:rPr>
              <a:t>Innovation Labs</a:t>
            </a:r>
            <a:b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Set up to experiment with emerging digital technologies</a:t>
            </a:r>
          </a:p>
        </p:txBody>
      </p:sp>
      <p:sp>
        <p:nvSpPr>
          <p:cNvPr id="47" name="TextColumnContent">
            <a:extLst>
              <a:ext uri="{FF2B5EF4-FFF2-40B4-BE49-F238E27FC236}">
                <a16:creationId xmlns:a16="http://schemas.microsoft.com/office/drawing/2014/main" id="{6CA4DAA3-B7AB-45E7-8CBA-2ED3F605E9B6}"/>
              </a:ext>
            </a:extLst>
          </p:cNvPr>
          <p:cNvSpPr>
            <a:spLocks noChangeArrowheads="1"/>
          </p:cNvSpPr>
          <p:nvPr/>
        </p:nvSpPr>
        <p:spPr bwMode="gray">
          <a:xfrm>
            <a:off x="2882506" y="1592756"/>
            <a:ext cx="3015552" cy="1292662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>
            <a:noAutofit/>
          </a:bodyPr>
          <a:lstStyle/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200" b="1" dirty="0">
                <a:solidFill>
                  <a:schemeClr val="tx2"/>
                </a:solidFill>
                <a:latin typeface="Arial"/>
                <a:cs typeface="Arial" pitchFamily="34" charset="0"/>
              </a:rPr>
              <a:t>FinTech acceleration</a:t>
            </a:r>
            <a:b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Arial"/>
                <a:cs typeface="Arial" pitchFamily="34" charset="0"/>
              </a:rPr>
              <a:t>FinTechs</a:t>
            </a: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 receive short-term coaching &amp; funding. Barclays gains insight into current developments</a:t>
            </a:r>
          </a:p>
        </p:txBody>
      </p:sp>
      <p:sp>
        <p:nvSpPr>
          <p:cNvPr id="50" name="takeaway_box">
            <a:extLst>
              <a:ext uri="{FF2B5EF4-FFF2-40B4-BE49-F238E27FC236}">
                <a16:creationId xmlns:a16="http://schemas.microsoft.com/office/drawing/2014/main" id="{39308E64-FE38-4A76-81D2-E77BADF31E59}"/>
              </a:ext>
            </a:extLst>
          </p:cNvPr>
          <p:cNvSpPr>
            <a:spLocks noChangeArrowheads="1"/>
          </p:cNvSpPr>
          <p:nvPr/>
        </p:nvSpPr>
        <p:spPr bwMode="gray">
          <a:xfrm>
            <a:off x="5679138" y="4264914"/>
            <a:ext cx="3289331" cy="742494"/>
          </a:xfrm>
          <a:prstGeom prst="rect">
            <a:avLst/>
          </a:prstGeom>
          <a:solidFill>
            <a:srgbClr val="EE3B42"/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anchor="ctr" anchorCtr="1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No matter which option, FinTechs (or their technologies) can and should become part of ecosystem</a:t>
            </a:r>
          </a:p>
        </p:txBody>
      </p:sp>
      <p:sp>
        <p:nvSpPr>
          <p:cNvPr id="51" name="TextColumnContent">
            <a:extLst>
              <a:ext uri="{FF2B5EF4-FFF2-40B4-BE49-F238E27FC236}">
                <a16:creationId xmlns:a16="http://schemas.microsoft.com/office/drawing/2014/main" id="{B2031425-A4B0-4899-8AF8-B17D1F63EE4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7351" y="3034281"/>
            <a:ext cx="1696885" cy="131246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>
            <a:noAutofit/>
          </a:bodyPr>
          <a:lstStyle/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200" b="1" dirty="0">
                <a:solidFill>
                  <a:schemeClr val="tx2"/>
                </a:solidFill>
                <a:latin typeface="Arial"/>
                <a:cs typeface="Arial" pitchFamily="34" charset="0"/>
              </a:rPr>
              <a:t>FinTechs incubators</a:t>
            </a:r>
            <a:b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Main Incubator –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Long-term approach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to develop FinTechs, e.g. for new product development</a:t>
            </a:r>
          </a:p>
        </p:txBody>
      </p:sp>
      <p:sp>
        <p:nvSpPr>
          <p:cNvPr id="52" name="TextColumnContent">
            <a:extLst>
              <a:ext uri="{FF2B5EF4-FFF2-40B4-BE49-F238E27FC236}">
                <a16:creationId xmlns:a16="http://schemas.microsoft.com/office/drawing/2014/main" id="{BE58CEFD-2DC8-4905-BA33-5DE4825ACEE7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96269" y="2477415"/>
            <a:ext cx="2939576" cy="1509792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>
            <a:noAutofit/>
          </a:bodyPr>
          <a:lstStyle/>
          <a:p>
            <a:pPr marL="174625" lvl="1" indent="-174625" fontAlgn="base">
              <a:buClr>
                <a:srgbClr val="177B57"/>
              </a:buClr>
              <a:buSzPct val="100000"/>
              <a:buFont typeface="Arial"/>
              <a:buChar char="•"/>
            </a:pPr>
            <a:r>
              <a:rPr lang="en-US" sz="1200" b="1" dirty="0">
                <a:solidFill>
                  <a:schemeClr val="tx2"/>
                </a:solidFill>
                <a:latin typeface="Arial"/>
                <a:cs typeface="Arial" pitchFamily="34" charset="0"/>
              </a:rPr>
              <a:t>FinTech as technology providers </a:t>
            </a:r>
            <a:br>
              <a:rPr lang="en-US" sz="1200" b="1" dirty="0">
                <a:solidFill>
                  <a:schemeClr val="tx2"/>
                </a:solidFill>
                <a:latin typeface="Arial"/>
                <a:cs typeface="Arial" pitchFamily="34" charset="0"/>
              </a:rPr>
            </a:br>
            <a: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  <a:t>Payment networks</a:t>
            </a:r>
            <a:b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Earthport – Low-cost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international transaction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platform, partner e.g. BoA</a:t>
            </a:r>
          </a:p>
          <a:p>
            <a:pPr marL="174625" lvl="1" indent="-174625" fontAlgn="base">
              <a:buClr>
                <a:srgbClr val="177B57"/>
              </a:buClr>
              <a:buSzPct val="100000"/>
            </a:pP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endParaRPr lang="en-US" sz="1200" dirty="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71" name="Oval 35">
            <a:extLst>
              <a:ext uri="{FF2B5EF4-FFF2-40B4-BE49-F238E27FC236}">
                <a16:creationId xmlns:a16="http://schemas.microsoft.com/office/drawing/2014/main" id="{D7487EF7-A204-453E-A670-C50D4E3A28E5}"/>
              </a:ext>
            </a:extLst>
          </p:cNvPr>
          <p:cNvSpPr/>
          <p:nvPr/>
        </p:nvSpPr>
        <p:spPr>
          <a:xfrm>
            <a:off x="401010" y="1657580"/>
            <a:ext cx="233360" cy="233360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72" name="Oval 39">
            <a:extLst>
              <a:ext uri="{FF2B5EF4-FFF2-40B4-BE49-F238E27FC236}">
                <a16:creationId xmlns:a16="http://schemas.microsoft.com/office/drawing/2014/main" id="{949CC51C-E03C-4E9F-937D-9BDC74559B11}"/>
              </a:ext>
            </a:extLst>
          </p:cNvPr>
          <p:cNvSpPr/>
          <p:nvPr/>
        </p:nvSpPr>
        <p:spPr>
          <a:xfrm>
            <a:off x="412392" y="3105545"/>
            <a:ext cx="233360" cy="233360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73" name="Oval 40">
            <a:extLst>
              <a:ext uri="{FF2B5EF4-FFF2-40B4-BE49-F238E27FC236}">
                <a16:creationId xmlns:a16="http://schemas.microsoft.com/office/drawing/2014/main" id="{3B9A4B4C-549C-4270-B893-C0F4AE04A98A}"/>
              </a:ext>
            </a:extLst>
          </p:cNvPr>
          <p:cNvSpPr/>
          <p:nvPr/>
        </p:nvSpPr>
        <p:spPr>
          <a:xfrm>
            <a:off x="2621580" y="1714526"/>
            <a:ext cx="233360" cy="233360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74" name="Oval 41">
            <a:extLst>
              <a:ext uri="{FF2B5EF4-FFF2-40B4-BE49-F238E27FC236}">
                <a16:creationId xmlns:a16="http://schemas.microsoft.com/office/drawing/2014/main" id="{5E9EBE35-E750-4F19-841D-44EC179CCDF5}"/>
              </a:ext>
            </a:extLst>
          </p:cNvPr>
          <p:cNvSpPr/>
          <p:nvPr/>
        </p:nvSpPr>
        <p:spPr>
          <a:xfrm>
            <a:off x="2625084" y="2592978"/>
            <a:ext cx="233360" cy="233360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78" name="Text Placeholder 20">
            <a:extLst>
              <a:ext uri="{FF2B5EF4-FFF2-40B4-BE49-F238E27FC236}">
                <a16:creationId xmlns:a16="http://schemas.microsoft.com/office/drawing/2014/main" id="{C861B03D-E8D7-46B7-A250-D085C24A4DBF}"/>
              </a:ext>
            </a:extLst>
          </p:cNvPr>
          <p:cNvSpPr txBox="1">
            <a:spLocks/>
          </p:cNvSpPr>
          <p:nvPr/>
        </p:nvSpPr>
        <p:spPr>
          <a:xfrm>
            <a:off x="3065748" y="1323462"/>
            <a:ext cx="1886934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EE3B42"/>
                </a:solidFill>
              </a:rPr>
              <a:t>PARTNER</a:t>
            </a:r>
          </a:p>
        </p:txBody>
      </p:sp>
      <p:sp>
        <p:nvSpPr>
          <p:cNvPr id="79" name="Text Placeholder 20">
            <a:extLst>
              <a:ext uri="{FF2B5EF4-FFF2-40B4-BE49-F238E27FC236}">
                <a16:creationId xmlns:a16="http://schemas.microsoft.com/office/drawing/2014/main" id="{F41F19F8-C51A-42C1-A9D4-B13330925F31}"/>
              </a:ext>
            </a:extLst>
          </p:cNvPr>
          <p:cNvSpPr txBox="1">
            <a:spLocks/>
          </p:cNvSpPr>
          <p:nvPr/>
        </p:nvSpPr>
        <p:spPr>
          <a:xfrm>
            <a:off x="541970" y="1323462"/>
            <a:ext cx="1886934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EE3B42"/>
                </a:solidFill>
              </a:rPr>
              <a:t>BUILD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062C76-CB50-46B6-BF84-2F338095146A}"/>
              </a:ext>
            </a:extLst>
          </p:cNvPr>
          <p:cNvSpPr/>
          <p:nvPr/>
        </p:nvSpPr>
        <p:spPr>
          <a:xfrm>
            <a:off x="2882506" y="3592538"/>
            <a:ext cx="25209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  <a:t>SME Business Lending</a:t>
            </a:r>
            <a:b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BBVA uses </a:t>
            </a:r>
            <a:r>
              <a:rPr lang="en-US" sz="1200" dirty="0" err="1">
                <a:solidFill>
                  <a:srgbClr val="000000"/>
                </a:solidFill>
                <a:latin typeface="Arial"/>
                <a:cs typeface="Arial" pitchFamily="34" charset="0"/>
              </a:rPr>
              <a:t>OnDeck’s</a:t>
            </a: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scoring system for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underwriting, Santander refers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customers to funding Circle</a:t>
            </a:r>
            <a:endParaRPr lang="fr-FR" sz="12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42F7E77-ACDA-40AA-9159-8AC269FD5C92}"/>
              </a:ext>
            </a:extLst>
          </p:cNvPr>
          <p:cNvSpPr/>
          <p:nvPr/>
        </p:nvSpPr>
        <p:spPr>
          <a:xfrm>
            <a:off x="2633465" y="3581085"/>
            <a:ext cx="233360" cy="233360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42" name="TextColumnContent">
            <a:extLst>
              <a:ext uri="{FF2B5EF4-FFF2-40B4-BE49-F238E27FC236}">
                <a16:creationId xmlns:a16="http://schemas.microsoft.com/office/drawing/2014/main" id="{36D3716F-790A-4E35-8386-81A5ACC29097}"/>
              </a:ext>
            </a:extLst>
          </p:cNvPr>
          <p:cNvSpPr>
            <a:spLocks noChangeArrowheads="1"/>
          </p:cNvSpPr>
          <p:nvPr/>
        </p:nvSpPr>
        <p:spPr bwMode="gray">
          <a:xfrm>
            <a:off x="6324094" y="1705471"/>
            <a:ext cx="2687637" cy="1292661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>
            <a:noAutofit/>
          </a:bodyPr>
          <a:lstStyle/>
          <a:p>
            <a:pPr marL="174625" lvl="1" indent="-174625" fontAlgn="base">
              <a:buClr>
                <a:srgbClr val="177B57"/>
              </a:buClr>
              <a:buSzPct val="100000"/>
              <a:buFont typeface="Arial"/>
              <a:buChar char="•"/>
            </a:pPr>
            <a:r>
              <a:rPr lang="en-US" sz="1200" b="1" dirty="0">
                <a:solidFill>
                  <a:schemeClr val="tx2"/>
                </a:solidFill>
                <a:latin typeface="Arial"/>
                <a:cs typeface="Arial" pitchFamily="34" charset="0"/>
              </a:rPr>
              <a:t>Venture Capital Funds</a:t>
            </a:r>
            <a:b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Santander, BBVA and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HSBC created VC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funds with volume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100+m$ each</a:t>
            </a:r>
          </a:p>
        </p:txBody>
      </p:sp>
      <p:sp>
        <p:nvSpPr>
          <p:cNvPr id="43" name="TextColumnContent">
            <a:extLst>
              <a:ext uri="{FF2B5EF4-FFF2-40B4-BE49-F238E27FC236}">
                <a16:creationId xmlns:a16="http://schemas.microsoft.com/office/drawing/2014/main" id="{40BD21F3-5017-4337-886C-5C067CC60B1C}"/>
              </a:ext>
            </a:extLst>
          </p:cNvPr>
          <p:cNvSpPr>
            <a:spLocks noChangeArrowheads="1"/>
          </p:cNvSpPr>
          <p:nvPr/>
        </p:nvSpPr>
        <p:spPr bwMode="gray">
          <a:xfrm>
            <a:off x="6348398" y="2851240"/>
            <a:ext cx="2687637" cy="1095398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>
            <a:noAutofit/>
          </a:bodyPr>
          <a:lstStyle/>
          <a:p>
            <a:pPr marL="174625" lvl="1" indent="-174625" fontAlgn="base">
              <a:buClr>
                <a:srgbClr val="177B57"/>
              </a:buClr>
              <a:buSzPct val="100000"/>
              <a:buFont typeface="Arial"/>
              <a:buChar char="•"/>
            </a:pPr>
            <a:r>
              <a:rPr lang="en-US" sz="1200" b="1" dirty="0">
                <a:solidFill>
                  <a:schemeClr val="tx2"/>
                </a:solidFill>
                <a:latin typeface="Arial"/>
                <a:cs typeface="Arial" pitchFamily="34" charset="0"/>
              </a:rPr>
              <a:t>Full acquisitions</a:t>
            </a:r>
            <a:br>
              <a:rPr lang="en-US" sz="12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BBVA bought online 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banking FinTech simple</a:t>
            </a:r>
            <a:b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/>
                <a:cs typeface="Arial" pitchFamily="34" charset="0"/>
              </a:rPr>
              <a:t>for 117m$</a:t>
            </a:r>
          </a:p>
        </p:txBody>
      </p:sp>
      <p:sp>
        <p:nvSpPr>
          <p:cNvPr id="44" name="Oval 44">
            <a:extLst>
              <a:ext uri="{FF2B5EF4-FFF2-40B4-BE49-F238E27FC236}">
                <a16:creationId xmlns:a16="http://schemas.microsoft.com/office/drawing/2014/main" id="{EBF5B678-CF17-4899-AD50-2990554E4AD8}"/>
              </a:ext>
            </a:extLst>
          </p:cNvPr>
          <p:cNvSpPr/>
          <p:nvPr/>
        </p:nvSpPr>
        <p:spPr>
          <a:xfrm>
            <a:off x="6324094" y="1767386"/>
            <a:ext cx="233360" cy="233360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33D24892-6C54-4726-A035-2D4209EB6315}"/>
              </a:ext>
            </a:extLst>
          </p:cNvPr>
          <p:cNvSpPr txBox="1">
            <a:spLocks/>
          </p:cNvSpPr>
          <p:nvPr/>
        </p:nvSpPr>
        <p:spPr>
          <a:xfrm>
            <a:off x="6331351" y="1323462"/>
            <a:ext cx="1886934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EE3B42"/>
                </a:solidFill>
              </a:rPr>
              <a:t>ACQUIRE</a:t>
            </a:r>
          </a:p>
        </p:txBody>
      </p:sp>
      <p:pic>
        <p:nvPicPr>
          <p:cNvPr id="63" name="Picture 2" descr="https://s2.qwant.com/thumbr/0x0/4/9/59b2c8080804ecfda7bcf66b5dcabd/b_1_q_0_p_0.jpg?u=http%3A%2F%2Fwww.sbnature.org%2Fcontent%2F466%2Fimage%2FWellsFargoLogo.jpg&amp;q=0&amp;b=1&amp;p=0&amp;a=1">
            <a:extLst>
              <a:ext uri="{FF2B5EF4-FFF2-40B4-BE49-F238E27FC236}">
                <a16:creationId xmlns:a16="http://schemas.microsoft.com/office/drawing/2014/main" id="{1D783316-4F1F-4BF5-AFF9-8CB212CC9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37048" y="2538053"/>
            <a:ext cx="345748" cy="345483"/>
          </a:xfrm>
          <a:prstGeom prst="rect">
            <a:avLst/>
          </a:prstGeom>
          <a:noFill/>
        </p:spPr>
      </p:pic>
      <p:pic>
        <p:nvPicPr>
          <p:cNvPr id="64" name="Picture 4" descr="https://s2.qwant.com/thumbr/0x0/d/0/ef1b13afc4d07d6eb6d0b8e7f7f0f9/b_1_q_0_p_0.jpg?u=https%3A%2F%2Fnewsroom.mastercard.com%2Fwp-content%2Fuploads%2F2015%2F03%2Fcitigrouplogo.jpg&amp;q=0&amp;b=1&amp;p=0&amp;a=1">
            <a:extLst>
              <a:ext uri="{FF2B5EF4-FFF2-40B4-BE49-F238E27FC236}">
                <a16:creationId xmlns:a16="http://schemas.microsoft.com/office/drawing/2014/main" id="{E3B051BD-C4A4-4F0E-94BF-5A23278E8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14648" t="10410" r="15483" b="22027"/>
          <a:stretch>
            <a:fillRect/>
          </a:stretch>
        </p:blipFill>
        <p:spPr bwMode="auto">
          <a:xfrm>
            <a:off x="1183446" y="2596311"/>
            <a:ext cx="345748" cy="229855"/>
          </a:xfrm>
          <a:prstGeom prst="rect">
            <a:avLst/>
          </a:prstGeom>
          <a:noFill/>
        </p:spPr>
      </p:pic>
      <p:pic>
        <p:nvPicPr>
          <p:cNvPr id="65" name="Picture 5">
            <a:extLst>
              <a:ext uri="{FF2B5EF4-FFF2-40B4-BE49-F238E27FC236}">
                <a16:creationId xmlns:a16="http://schemas.microsoft.com/office/drawing/2014/main" id="{83553780-881D-4079-84F3-FD76CA7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9844" y="2522543"/>
            <a:ext cx="345748" cy="352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7" descr="https://s1.qwant.com/thumbr/0x0/1/7/c98075c41c4f073a8ce31721b5b489/b_1_q_0_p_0.jpg?u=http%3A%2F%2F4.bp.blogspot.com%2F_48CxvVdO5_A%2FS7HEL0Q1SnI%2FAAAAAAAAAMQ%2F8xNU3nJNq0o%2Fs1600%2Flogo%2Bbarclays.jpg&amp;q=0&amp;b=1&amp;p=0&amp;a=1">
            <a:extLst>
              <a:ext uri="{FF2B5EF4-FFF2-40B4-BE49-F238E27FC236}">
                <a16:creationId xmlns:a16="http://schemas.microsoft.com/office/drawing/2014/main" id="{4454C422-AA80-475A-B713-CA0F24415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 l="6806" t="38426" r="9306" b="41435"/>
          <a:stretch>
            <a:fillRect/>
          </a:stretch>
        </p:blipFill>
        <p:spPr bwMode="auto">
          <a:xfrm>
            <a:off x="4525245" y="2290497"/>
            <a:ext cx="985301" cy="189230"/>
          </a:xfrm>
          <a:prstGeom prst="rect">
            <a:avLst/>
          </a:prstGeom>
          <a:noFill/>
        </p:spPr>
      </p:pic>
      <p:pic>
        <p:nvPicPr>
          <p:cNvPr id="67" name="Picture 9" descr="https://s1.qwant.com/thumbr/0x0/8/7/8643bc17556af83495bc7b6b8c9efe/b_1_q_0_p_0.jpg?u=http%3A%2F%2Fwww.universia.net%2Fempresas%2Ffiles%2Flogosantander1.jpg&amp;q=0&amp;b=1&amp;p=0&amp;a=1">
            <a:extLst>
              <a:ext uri="{FF2B5EF4-FFF2-40B4-BE49-F238E27FC236}">
                <a16:creationId xmlns:a16="http://schemas.microsoft.com/office/drawing/2014/main" id="{D2316749-1766-44DA-B983-00309A8B6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169086" y="2008139"/>
            <a:ext cx="790575" cy="252043"/>
          </a:xfrm>
          <a:prstGeom prst="rect">
            <a:avLst/>
          </a:prstGeom>
          <a:noFill/>
        </p:spPr>
      </p:pic>
      <p:pic>
        <p:nvPicPr>
          <p:cNvPr id="68" name="Picture 11" descr="https://s1.qwant.com/thumbr/0x0/1/d/a3ce0d9cfd8bb98200d64ef37f41fa/b_1_q_0_p_0.jpg?u=http%3A%2F%2Fimg1.blogcu.com%2Fimages%2Fc%2Fi%2Fh%2Fcihanhakimiyeti%2Fhsbc_logo.gif&amp;q=0&amp;b=1&amp;p=0&amp;a=1">
            <a:extLst>
              <a:ext uri="{FF2B5EF4-FFF2-40B4-BE49-F238E27FC236}">
                <a16:creationId xmlns:a16="http://schemas.microsoft.com/office/drawing/2014/main" id="{BE1DDDF5-A8E1-412B-B258-BFC75DC79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 t="39932" b="40808"/>
          <a:stretch>
            <a:fillRect/>
          </a:stretch>
        </p:blipFill>
        <p:spPr bwMode="auto">
          <a:xfrm>
            <a:off x="8134601" y="2335987"/>
            <a:ext cx="790575" cy="152265"/>
          </a:xfrm>
          <a:prstGeom prst="rect">
            <a:avLst/>
          </a:prstGeom>
          <a:noFill/>
        </p:spPr>
      </p:pic>
      <p:pic>
        <p:nvPicPr>
          <p:cNvPr id="85" name="Picture 13" descr="https://s1.qwant.com/thumbr/0x0/a/e/5af697d3420d7f183fc5dcb0c721b8/b_1_q_0_p_0.jpg?u=http%3A%2F%2F2.bp.blogspot.com%2F-yUEaMkPci0M%2FUM7NNV23SlI%2FAAAAAAAAJYo%2F_3JXzB_31AM%2Fs1600%2Flogo-bbva.jpg&amp;q=0&amp;b=1&amp;p=0&amp;a=1">
            <a:extLst>
              <a:ext uri="{FF2B5EF4-FFF2-40B4-BE49-F238E27FC236}">
                <a16:creationId xmlns:a16="http://schemas.microsoft.com/office/drawing/2014/main" id="{19F980F5-4C05-4377-8FC0-8DEFD6DC6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 l="18691" t="34574" r="19415" b="35206"/>
          <a:stretch>
            <a:fillRect/>
          </a:stretch>
        </p:blipFill>
        <p:spPr bwMode="auto">
          <a:xfrm>
            <a:off x="8169085" y="2557280"/>
            <a:ext cx="651535" cy="224798"/>
          </a:xfrm>
          <a:prstGeom prst="rect">
            <a:avLst/>
          </a:prstGeom>
          <a:noFill/>
        </p:spPr>
      </p:pic>
      <p:pic>
        <p:nvPicPr>
          <p:cNvPr id="86" name="Picture 15" descr="https://s2.qwant.com/thumbr/0x0/5/d/07ca91edd31772e2b714e71d045b29/b_1_q_0_p_0.jpg?u=http%3A%2F%2Fwww.ci-portal.de%2Fwp-content%2Fuploads%2Fcommerzbank_logo3.jpg&amp;q=0&amp;b=1&amp;p=0&amp;a=1">
            <a:extLst>
              <a:ext uri="{FF2B5EF4-FFF2-40B4-BE49-F238E27FC236}">
                <a16:creationId xmlns:a16="http://schemas.microsoft.com/office/drawing/2014/main" id="{431EDF93-0D33-4030-A0CB-985B0A7E2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 t="38000" b="39600"/>
          <a:stretch>
            <a:fillRect/>
          </a:stretch>
        </p:blipFill>
        <p:spPr bwMode="auto">
          <a:xfrm>
            <a:off x="768959" y="4326808"/>
            <a:ext cx="1043202" cy="146049"/>
          </a:xfrm>
          <a:prstGeom prst="rect">
            <a:avLst/>
          </a:prstGeom>
          <a:noFill/>
        </p:spPr>
      </p:pic>
      <p:pic>
        <p:nvPicPr>
          <p:cNvPr id="87" name="Picture 13" descr="https://s1.qwant.com/thumbr/0x0/a/e/5af697d3420d7f183fc5dcb0c721b8/b_1_q_0_p_0.jpg?u=http%3A%2F%2F2.bp.blogspot.com%2F-yUEaMkPci0M%2FUM7NNV23SlI%2FAAAAAAAAJYo%2F_3JXzB_31AM%2Fs1600%2Flogo-bbva.jpg&amp;q=0&amp;b=1&amp;p=0&amp;a=1">
            <a:extLst>
              <a:ext uri="{FF2B5EF4-FFF2-40B4-BE49-F238E27FC236}">
                <a16:creationId xmlns:a16="http://schemas.microsoft.com/office/drawing/2014/main" id="{37AFFF66-F9A0-4CD1-8668-4479C5352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 l="18691" t="34574" r="19415" b="35206"/>
          <a:stretch>
            <a:fillRect/>
          </a:stretch>
        </p:blipFill>
        <p:spPr bwMode="auto">
          <a:xfrm>
            <a:off x="7443348" y="3699039"/>
            <a:ext cx="651535" cy="224798"/>
          </a:xfrm>
          <a:prstGeom prst="rect">
            <a:avLst/>
          </a:prstGeom>
          <a:noFill/>
        </p:spPr>
      </p:pic>
      <p:pic>
        <p:nvPicPr>
          <p:cNvPr id="88" name="Picture 24">
            <a:extLst>
              <a:ext uri="{FF2B5EF4-FFF2-40B4-BE49-F238E27FC236}">
                <a16:creationId xmlns:a16="http://schemas.microsoft.com/office/drawing/2014/main" id="{6DEB3F14-A0A0-4445-904B-4E93776E2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652998" y="3706599"/>
            <a:ext cx="651534" cy="24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17" descr="https://s2.qwant.com/thumbr/0x0/c/5/583c5c6ef327c868546328205f89f8/b_1_q_0_p_0.jpg?u=https%3A%2F%2Fwww.nacha.org%2Fsites%2Fdefault%2Ffiles%2Fimages%2FEarthport_Logo_sml.png&amp;q=0&amp;b=1&amp;p=0&amp;a=1">
            <a:extLst>
              <a:ext uri="{FF2B5EF4-FFF2-40B4-BE49-F238E27FC236}">
                <a16:creationId xmlns:a16="http://schemas.microsoft.com/office/drawing/2014/main" id="{2DECF251-9B82-4B09-BCAE-D06BC972A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752641" y="2804161"/>
            <a:ext cx="625675" cy="342001"/>
          </a:xfrm>
          <a:prstGeom prst="rect">
            <a:avLst/>
          </a:prstGeom>
          <a:noFill/>
        </p:spPr>
      </p:pic>
      <p:pic>
        <p:nvPicPr>
          <p:cNvPr id="90" name="Picture 19" descr="https://s1.qwant.com/thumbr/0x0/1/7/8221ae39f06c9bcc24a88813989c21/b_1_q_0_p_0.jpg?u=http%3A%2F%2F1.bp.blogspot.com%2F-Z3HLVym5QOQ%2FUQRglnrY3uI%2FAAAAAAADpAw%2FpKwIwVvwvow%2Fs1600%2FBank_of_America_Logo5.jpg&amp;q=0&amp;b=1&amp;p=0&amp;a=1">
            <a:extLst>
              <a:ext uri="{FF2B5EF4-FFF2-40B4-BE49-F238E27FC236}">
                <a16:creationId xmlns:a16="http://schemas.microsoft.com/office/drawing/2014/main" id="{EBE305A0-631D-4E26-8E4D-90230A222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/>
          <a:srcRect t="32960" b="28234"/>
          <a:stretch>
            <a:fillRect/>
          </a:stretch>
        </p:blipFill>
        <p:spPr bwMode="auto">
          <a:xfrm>
            <a:off x="4752641" y="3239354"/>
            <a:ext cx="625675" cy="242800"/>
          </a:xfrm>
          <a:prstGeom prst="rect">
            <a:avLst/>
          </a:prstGeom>
          <a:noFill/>
        </p:spPr>
      </p:pic>
      <p:pic>
        <p:nvPicPr>
          <p:cNvPr id="91" name="Picture 13" descr="https://s1.qwant.com/thumbr/0x0/a/e/5af697d3420d7f183fc5dcb0c721b8/b_1_q_0_p_0.jpg?u=http%3A%2F%2F2.bp.blogspot.com%2F-yUEaMkPci0M%2FUM7NNV23SlI%2FAAAAAAAAJYo%2F_3JXzB_31AM%2Fs1600%2Flogo-bbva.jpg&amp;q=0&amp;b=1&amp;p=0&amp;a=1">
            <a:extLst>
              <a:ext uri="{FF2B5EF4-FFF2-40B4-BE49-F238E27FC236}">
                <a16:creationId xmlns:a16="http://schemas.microsoft.com/office/drawing/2014/main" id="{4200C591-FC5E-40B1-B5A0-3F154553B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/>
          <a:srcRect l="18691" t="34574" r="19415" b="35206"/>
          <a:stretch>
            <a:fillRect/>
          </a:stretch>
        </p:blipFill>
        <p:spPr bwMode="auto">
          <a:xfrm>
            <a:off x="3812887" y="4571010"/>
            <a:ext cx="625675" cy="215876"/>
          </a:xfrm>
          <a:prstGeom prst="rect">
            <a:avLst/>
          </a:prstGeom>
          <a:noFill/>
        </p:spPr>
      </p:pic>
      <p:pic>
        <p:nvPicPr>
          <p:cNvPr id="92" name="Picture 9" descr="https://s1.qwant.com/thumbr/0x0/8/7/8643bc17556af83495bc7b6b8c9efe/b_1_q_0_p_0.jpg?u=http%3A%2F%2Fwww.universia.net%2Fempresas%2Ffiles%2Flogosantander1.jpg&amp;q=0&amp;b=1&amp;p=0&amp;a=1">
            <a:extLst>
              <a:ext uri="{FF2B5EF4-FFF2-40B4-BE49-F238E27FC236}">
                <a16:creationId xmlns:a16="http://schemas.microsoft.com/office/drawing/2014/main" id="{20E56EB5-7418-41C5-9960-8F15EA1E4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065748" y="4587414"/>
            <a:ext cx="625675" cy="199472"/>
          </a:xfrm>
          <a:prstGeom prst="rect">
            <a:avLst/>
          </a:prstGeom>
          <a:noFill/>
        </p:spPr>
      </p:pic>
      <p:pic>
        <p:nvPicPr>
          <p:cNvPr id="93" name="Picture 21" descr="https://s2.qwant.com/thumbr/0x0/5/4/2fe4024386e3c81de3a1765c53534a/b_1_q_0_p_0.jpg?u=http%3A%2F%2Fupload.wikimedia.org%2Fwikipedia%2Fcommons%2F9%2F90%2FOn_Deck_Logo_PRIMARY.png&amp;q=0&amp;b=1&amp;p=0&amp;a=1">
            <a:extLst>
              <a:ext uri="{FF2B5EF4-FFF2-40B4-BE49-F238E27FC236}">
                <a16:creationId xmlns:a16="http://schemas.microsoft.com/office/drawing/2014/main" id="{D06EBE81-AB6B-4414-B5A2-366121091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499293" y="4608201"/>
            <a:ext cx="625675" cy="123436"/>
          </a:xfrm>
          <a:prstGeom prst="rect">
            <a:avLst/>
          </a:prstGeom>
          <a:noFill/>
        </p:spPr>
      </p:pic>
      <p:sp>
        <p:nvSpPr>
          <p:cNvPr id="94" name="Oval 41">
            <a:extLst>
              <a:ext uri="{FF2B5EF4-FFF2-40B4-BE49-F238E27FC236}">
                <a16:creationId xmlns:a16="http://schemas.microsoft.com/office/drawing/2014/main" id="{12835B2E-1C9A-45EA-A285-F7E6676CDB0A}"/>
              </a:ext>
            </a:extLst>
          </p:cNvPr>
          <p:cNvSpPr/>
          <p:nvPr/>
        </p:nvSpPr>
        <p:spPr>
          <a:xfrm>
            <a:off x="6347278" y="2954489"/>
            <a:ext cx="190937" cy="211997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4492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ESPACE DE TRAVAIL COLLABORATIFS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05BBE093-7CE2-46D4-AE2B-4FACB0DF32A0}"/>
              </a:ext>
            </a:extLst>
          </p:cNvPr>
          <p:cNvSpPr/>
          <p:nvPr/>
        </p:nvSpPr>
        <p:spPr>
          <a:xfrm>
            <a:off x="862872" y="2424829"/>
            <a:ext cx="38448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EE3B42"/>
                </a:solidFill>
                <a:latin typeface="Raleway Black" charset="0"/>
              </a:rPr>
              <a:t>Scope</a:t>
            </a:r>
          </a:p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Quel est le contenu du projet ? 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367D35F-5D81-4A7F-AB19-5405C70EA355}"/>
              </a:ext>
            </a:extLst>
          </p:cNvPr>
          <p:cNvSpPr/>
          <p:nvPr/>
        </p:nvSpPr>
        <p:spPr>
          <a:xfrm>
            <a:off x="862872" y="2880841"/>
            <a:ext cx="31464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EE3B42"/>
                </a:solidFill>
                <a:latin typeface="Raleway Black" charset="0"/>
              </a:rPr>
              <a:t>Temps </a:t>
            </a:r>
          </a:p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Quand doit-on livrer le projet ?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E1CEBC2-39E1-4F57-B41C-ADA225046FCD}"/>
              </a:ext>
            </a:extLst>
          </p:cNvPr>
          <p:cNvSpPr/>
          <p:nvPr/>
        </p:nvSpPr>
        <p:spPr>
          <a:xfrm>
            <a:off x="862872" y="3319226"/>
            <a:ext cx="30559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EE3B42"/>
                </a:solidFill>
                <a:latin typeface="Raleway Black" charset="0"/>
              </a:rPr>
              <a:t>Coût</a:t>
            </a:r>
          </a:p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Quel est l’effort nécessaire pour réaliser le projet ? </a:t>
            </a:r>
          </a:p>
        </p:txBody>
      </p:sp>
      <p:sp>
        <p:nvSpPr>
          <p:cNvPr id="101" name="ZoneTexte 12">
            <a:extLst>
              <a:ext uri="{FF2B5EF4-FFF2-40B4-BE49-F238E27FC236}">
                <a16:creationId xmlns:a16="http://schemas.microsoft.com/office/drawing/2014/main" id="{4C416857-B5E4-4791-8DA9-F9228F8C6623}"/>
              </a:ext>
            </a:extLst>
          </p:cNvPr>
          <p:cNvSpPr txBox="1"/>
          <p:nvPr/>
        </p:nvSpPr>
        <p:spPr>
          <a:xfrm>
            <a:off x="631012" y="1866372"/>
            <a:ext cx="351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FR" sz="1600" b="1" dirty="0">
                <a:solidFill>
                  <a:srgbClr val="EE3B42"/>
                </a:solidFill>
                <a:latin typeface="Raleway Black" charset="0"/>
              </a:rPr>
              <a:t>Modèle</a:t>
            </a:r>
            <a:r>
              <a:rPr lang="fr-FR" b="1" spc="300" dirty="0">
                <a:solidFill>
                  <a:schemeClr val="bg2">
                    <a:lumMod val="25000"/>
                  </a:schemeClr>
                </a:solidFill>
                <a:latin typeface="Montserrat Light"/>
              </a:rPr>
              <a:t> </a:t>
            </a:r>
            <a:r>
              <a:rPr lang="fr-FR" sz="1600" b="1" dirty="0">
                <a:solidFill>
                  <a:srgbClr val="EE3B42"/>
                </a:solidFill>
                <a:latin typeface="Raleway Black" charset="0"/>
              </a:rPr>
              <a:t>classique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3F544E5-4EB4-47D1-8A40-B125205A736A}"/>
              </a:ext>
            </a:extLst>
          </p:cNvPr>
          <p:cNvSpPr/>
          <p:nvPr/>
        </p:nvSpPr>
        <p:spPr>
          <a:xfrm>
            <a:off x="4579504" y="2422985"/>
            <a:ext cx="33165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EE3B42"/>
                </a:solidFill>
                <a:latin typeface="Raleway Black" charset="0"/>
              </a:rPr>
              <a:t>Qualité</a:t>
            </a:r>
          </a:p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Comment garantir la qualité en continu ?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FE34A5A-61D3-4073-86B9-D2DD0B43F56F}"/>
              </a:ext>
            </a:extLst>
          </p:cNvPr>
          <p:cNvSpPr/>
          <p:nvPr/>
        </p:nvSpPr>
        <p:spPr>
          <a:xfrm>
            <a:off x="4579504" y="2914590"/>
            <a:ext cx="41406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EE3B42"/>
                </a:solidFill>
                <a:latin typeface="Raleway Black" charset="0"/>
              </a:rPr>
              <a:t>Productivité</a:t>
            </a:r>
          </a:p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Comment avancer le plus vite possible ? 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FA33165-ACBA-42E0-A6FE-C1DB5761068C}"/>
              </a:ext>
            </a:extLst>
          </p:cNvPr>
          <p:cNvSpPr/>
          <p:nvPr/>
        </p:nvSpPr>
        <p:spPr>
          <a:xfrm>
            <a:off x="4572000" y="3411559"/>
            <a:ext cx="50042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EE3B42"/>
                </a:solidFill>
                <a:latin typeface="Raleway Black" charset="0"/>
              </a:rPr>
              <a:t>Valeur</a:t>
            </a:r>
          </a:p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Comment maximiser la valeur pour le  client ? </a:t>
            </a:r>
          </a:p>
        </p:txBody>
      </p:sp>
      <p:sp>
        <p:nvSpPr>
          <p:cNvPr id="105" name="ZoneTexte 11">
            <a:extLst>
              <a:ext uri="{FF2B5EF4-FFF2-40B4-BE49-F238E27FC236}">
                <a16:creationId xmlns:a16="http://schemas.microsoft.com/office/drawing/2014/main" id="{F5BBD46C-C38A-4424-8D92-EED18AD9E69A}"/>
              </a:ext>
            </a:extLst>
          </p:cNvPr>
          <p:cNvSpPr txBox="1"/>
          <p:nvPr/>
        </p:nvSpPr>
        <p:spPr>
          <a:xfrm>
            <a:off x="4479415" y="1866372"/>
            <a:ext cx="351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FR" sz="1600" b="1" dirty="0">
                <a:solidFill>
                  <a:srgbClr val="EE3B42"/>
                </a:solidFill>
                <a:latin typeface="Raleway Black" charset="0"/>
              </a:rPr>
              <a:t>Amélioration continue</a:t>
            </a:r>
          </a:p>
        </p:txBody>
      </p:sp>
    </p:spTree>
    <p:extLst>
      <p:ext uri="{BB962C8B-B14F-4D97-AF65-F5344CB8AC3E}">
        <p14:creationId xmlns:p14="http://schemas.microsoft.com/office/powerpoint/2010/main" val="678322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AGIR ET FONCTIONNER COMME UNE STARTUP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B1C4548-831E-49B1-BD59-3E9BB8710062}"/>
              </a:ext>
            </a:extLst>
          </p:cNvPr>
          <p:cNvSpPr/>
          <p:nvPr/>
        </p:nvSpPr>
        <p:spPr>
          <a:xfrm>
            <a:off x="349804" y="1602043"/>
            <a:ext cx="3620329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buNone/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/>
              </a:rPr>
              <a:t>Initiative déclenchée par les métiers ou par l’IT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57729B-0899-494B-90AE-3811293B5F9F}"/>
              </a:ext>
            </a:extLst>
          </p:cNvPr>
          <p:cNvSpPr/>
          <p:nvPr/>
        </p:nvSpPr>
        <p:spPr>
          <a:xfrm>
            <a:off x="349804" y="2169780"/>
            <a:ext cx="3620329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/>
              </a:rPr>
              <a:t>Une gouvernance top-down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A88A08-4929-491C-98C0-06D61A0652F3}"/>
              </a:ext>
            </a:extLst>
          </p:cNvPr>
          <p:cNvSpPr/>
          <p:nvPr/>
        </p:nvSpPr>
        <p:spPr>
          <a:xfrm>
            <a:off x="349804" y="2731911"/>
            <a:ext cx="3620329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/>
              </a:rPr>
              <a:t>Mise en production quand c’est parfait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29971B-14C4-456B-988C-EC178946B557}"/>
              </a:ext>
            </a:extLst>
          </p:cNvPr>
          <p:cNvSpPr/>
          <p:nvPr/>
        </p:nvSpPr>
        <p:spPr>
          <a:xfrm>
            <a:off x="349804" y="3294042"/>
            <a:ext cx="3620329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/>
              </a:rPr>
              <a:t>Financement basé sur des business cases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FA522D-A305-45DB-801B-D723C858871D}"/>
              </a:ext>
            </a:extLst>
          </p:cNvPr>
          <p:cNvSpPr/>
          <p:nvPr/>
        </p:nvSpPr>
        <p:spPr>
          <a:xfrm>
            <a:off x="349804" y="3856173"/>
            <a:ext cx="3620329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/>
              </a:rPr>
              <a:t>Des équipes DSI/DPO ET des équipes métiers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4F1B35-4557-4204-BFDA-64FC86EA900F}"/>
              </a:ext>
            </a:extLst>
          </p:cNvPr>
          <p:cNvSpPr/>
          <p:nvPr/>
        </p:nvSpPr>
        <p:spPr>
          <a:xfrm>
            <a:off x="4835840" y="1602042"/>
            <a:ext cx="3784101" cy="46921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r>
              <a:rPr lang="fr-FR" sz="1400" dirty="0">
                <a:solidFill>
                  <a:srgbClr val="EE3B42"/>
                </a:solidFill>
                <a:latin typeface="Montserrat Light"/>
              </a:rPr>
              <a:t>Initiative déclenchée par le besoin client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CF829B-1ABD-4355-9ABF-C24A38C18BC4}"/>
              </a:ext>
            </a:extLst>
          </p:cNvPr>
          <p:cNvSpPr/>
          <p:nvPr/>
        </p:nvSpPr>
        <p:spPr>
          <a:xfrm>
            <a:off x="4835840" y="2166051"/>
            <a:ext cx="3784101" cy="47294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r>
              <a:rPr lang="fr-FR" sz="1400" dirty="0">
                <a:solidFill>
                  <a:srgbClr val="EE3B42"/>
                </a:solidFill>
                <a:latin typeface="Montserrat Light"/>
              </a:rPr>
              <a:t>Délégation de la prise de décision pour une réactivité rapide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8A27E1-FACE-4FEE-9C29-5216E27E75C7}"/>
              </a:ext>
            </a:extLst>
          </p:cNvPr>
          <p:cNvSpPr/>
          <p:nvPr/>
        </p:nvSpPr>
        <p:spPr>
          <a:xfrm>
            <a:off x="4835840" y="2731911"/>
            <a:ext cx="3784101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r>
              <a:rPr lang="fr-FR" sz="1400" dirty="0">
                <a:solidFill>
                  <a:srgbClr val="EE3B42"/>
                </a:solidFill>
                <a:latin typeface="Montserrat Light"/>
              </a:rPr>
              <a:t>Mise en production quand il y a une valeur ajoutée au client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6580EC-6F3E-4EE0-BC1D-8E558D3ACCCC}"/>
              </a:ext>
            </a:extLst>
          </p:cNvPr>
          <p:cNvSpPr/>
          <p:nvPr/>
        </p:nvSpPr>
        <p:spPr>
          <a:xfrm>
            <a:off x="4835840" y="3289688"/>
            <a:ext cx="3784101" cy="47357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r>
              <a:rPr lang="fr-FR" sz="1400" dirty="0">
                <a:solidFill>
                  <a:srgbClr val="EE3B42"/>
                </a:solidFill>
                <a:latin typeface="Montserrat Light"/>
              </a:rPr>
              <a:t>« VC-Style » pour l’allocation des budgets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7ADD92-AC0E-489A-A4F4-368627B8E3A3}"/>
              </a:ext>
            </a:extLst>
          </p:cNvPr>
          <p:cNvSpPr/>
          <p:nvPr/>
        </p:nvSpPr>
        <p:spPr>
          <a:xfrm>
            <a:off x="4835840" y="3856173"/>
            <a:ext cx="3784101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r>
              <a:rPr lang="fr-FR" sz="1400" dirty="0">
                <a:solidFill>
                  <a:srgbClr val="EE3B42"/>
                </a:solidFill>
                <a:latin typeface="Montserrat Light"/>
              </a:rPr>
              <a:t>Une équipe multidisciplinaire délivrant de la valeur fonctionnelle de bout en bout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F517C8-E7D9-4140-A3D0-E4B9D36EE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8" y="1619337"/>
            <a:ext cx="550555" cy="43462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4535E6-BAC7-47C0-9E2D-CE874B2FB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6" y="2185211"/>
            <a:ext cx="550555" cy="43462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EDFD391-2036-4C87-B020-D1367E506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8" y="2749207"/>
            <a:ext cx="550555" cy="43462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0CCB73E-E26F-46A6-9482-8415F0F09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7" y="3311338"/>
            <a:ext cx="550555" cy="43462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C9D4DF0-FACB-4BBF-AC04-2C7E6588D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8" y="3873469"/>
            <a:ext cx="550555" cy="43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0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BEB0E78-5B01-4739-BF10-116948DFD9DE}"/>
              </a:ext>
            </a:extLst>
          </p:cNvPr>
          <p:cNvSpPr txBox="1">
            <a:spLocks/>
          </p:cNvSpPr>
          <p:nvPr/>
        </p:nvSpPr>
        <p:spPr>
          <a:xfrm>
            <a:off x="6164285" y="1322464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ORGANISATION</a:t>
            </a:r>
          </a:p>
        </p:txBody>
      </p:sp>
      <p:sp>
        <p:nvSpPr>
          <p:cNvPr id="17" name="Rectángulo redondeado 12">
            <a:extLst>
              <a:ext uri="{FF2B5EF4-FFF2-40B4-BE49-F238E27FC236}">
                <a16:creationId xmlns:a16="http://schemas.microsoft.com/office/drawing/2014/main" id="{21C08244-D044-4772-8F58-FC2706D60C76}"/>
              </a:ext>
            </a:extLst>
          </p:cNvPr>
          <p:cNvSpPr/>
          <p:nvPr/>
        </p:nvSpPr>
        <p:spPr>
          <a:xfrm>
            <a:off x="5979685" y="1271649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45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B57430AC-3AFB-4D62-BE06-F6369E9F0095}"/>
              </a:ext>
            </a:extLst>
          </p:cNvPr>
          <p:cNvSpPr txBox="1">
            <a:spLocks/>
          </p:cNvSpPr>
          <p:nvPr/>
        </p:nvSpPr>
        <p:spPr>
          <a:xfrm>
            <a:off x="6160957" y="208848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CONCEPTION</a:t>
            </a:r>
          </a:p>
        </p:txBody>
      </p:sp>
      <p:sp>
        <p:nvSpPr>
          <p:cNvPr id="19" name="Rectángulo redondeado 15">
            <a:extLst>
              <a:ext uri="{FF2B5EF4-FFF2-40B4-BE49-F238E27FC236}">
                <a16:creationId xmlns:a16="http://schemas.microsoft.com/office/drawing/2014/main" id="{ED726751-67B3-4EBD-AA16-6ABB52F01A5C}"/>
              </a:ext>
            </a:extLst>
          </p:cNvPr>
          <p:cNvSpPr/>
          <p:nvPr/>
        </p:nvSpPr>
        <p:spPr>
          <a:xfrm>
            <a:off x="5979685" y="2029474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61D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18">
            <a:extLst>
              <a:ext uri="{FF2B5EF4-FFF2-40B4-BE49-F238E27FC236}">
                <a16:creationId xmlns:a16="http://schemas.microsoft.com/office/drawing/2014/main" id="{1A673E7D-AA2F-455E-A9C7-A7C7D407D62F}"/>
              </a:ext>
            </a:extLst>
          </p:cNvPr>
          <p:cNvSpPr/>
          <p:nvPr/>
        </p:nvSpPr>
        <p:spPr>
          <a:xfrm>
            <a:off x="5979685" y="2790229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E16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233D75C-D68A-4977-84E3-B9448D048574}"/>
              </a:ext>
            </a:extLst>
          </p:cNvPr>
          <p:cNvSpPr txBox="1">
            <a:spLocks/>
          </p:cNvSpPr>
          <p:nvPr/>
        </p:nvSpPr>
        <p:spPr>
          <a:xfrm>
            <a:off x="5083802" y="1278082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01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5D28AAB-16B1-4924-92E8-54D373AFD7C5}"/>
              </a:ext>
            </a:extLst>
          </p:cNvPr>
          <p:cNvSpPr txBox="1">
            <a:spLocks/>
          </p:cNvSpPr>
          <p:nvPr/>
        </p:nvSpPr>
        <p:spPr>
          <a:xfrm>
            <a:off x="5083802" y="2047058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02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219F90C5-EC08-4EE5-9CA7-B7AAB8E905FA}"/>
              </a:ext>
            </a:extLst>
          </p:cNvPr>
          <p:cNvSpPr txBox="1">
            <a:spLocks/>
          </p:cNvSpPr>
          <p:nvPr/>
        </p:nvSpPr>
        <p:spPr>
          <a:xfrm>
            <a:off x="5083802" y="2816034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03</a:t>
            </a:r>
          </a:p>
        </p:txBody>
      </p:sp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COMMENT RELEVER LE CHALLENGE ?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43" name="Rectángulo redondeado 12">
            <a:extLst>
              <a:ext uri="{FF2B5EF4-FFF2-40B4-BE49-F238E27FC236}">
                <a16:creationId xmlns:a16="http://schemas.microsoft.com/office/drawing/2014/main" id="{A27172C0-A9EC-4B73-85E5-FBC9E18ABE0E}"/>
              </a:ext>
            </a:extLst>
          </p:cNvPr>
          <p:cNvSpPr/>
          <p:nvPr/>
        </p:nvSpPr>
        <p:spPr>
          <a:xfrm>
            <a:off x="5986645" y="3552772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2EA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Text Placeholder 20">
            <a:extLst>
              <a:ext uri="{FF2B5EF4-FFF2-40B4-BE49-F238E27FC236}">
                <a16:creationId xmlns:a16="http://schemas.microsoft.com/office/drawing/2014/main" id="{A6D5F517-DD73-41CB-8FD4-8FF229A20BF7}"/>
              </a:ext>
            </a:extLst>
          </p:cNvPr>
          <p:cNvSpPr txBox="1">
            <a:spLocks/>
          </p:cNvSpPr>
          <p:nvPr/>
        </p:nvSpPr>
        <p:spPr>
          <a:xfrm>
            <a:off x="6198092" y="429774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TOOLKIT MÉTHODOLOGIQUE</a:t>
            </a:r>
          </a:p>
        </p:txBody>
      </p:sp>
      <p:sp>
        <p:nvSpPr>
          <p:cNvPr id="45" name="Rectángulo redondeado 15">
            <a:extLst>
              <a:ext uri="{FF2B5EF4-FFF2-40B4-BE49-F238E27FC236}">
                <a16:creationId xmlns:a16="http://schemas.microsoft.com/office/drawing/2014/main" id="{C935AAFA-FD06-4BE2-A7E7-7F0EED0D987E}"/>
              </a:ext>
            </a:extLst>
          </p:cNvPr>
          <p:cNvSpPr/>
          <p:nvPr/>
        </p:nvSpPr>
        <p:spPr>
          <a:xfrm>
            <a:off x="5986645" y="4310597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F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6EC69089-6F52-4E3F-A34C-DFEB03D630F2}"/>
              </a:ext>
            </a:extLst>
          </p:cNvPr>
          <p:cNvSpPr txBox="1">
            <a:spLocks/>
          </p:cNvSpPr>
          <p:nvPr/>
        </p:nvSpPr>
        <p:spPr>
          <a:xfrm>
            <a:off x="5090762" y="3559205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04</a:t>
            </a:r>
          </a:p>
        </p:txBody>
      </p:sp>
      <p:sp>
        <p:nvSpPr>
          <p:cNvPr id="49" name="Text Placeholder 20">
            <a:extLst>
              <a:ext uri="{FF2B5EF4-FFF2-40B4-BE49-F238E27FC236}">
                <a16:creationId xmlns:a16="http://schemas.microsoft.com/office/drawing/2014/main" id="{71154A99-0CD2-485B-A86B-70ED78C6FB0F}"/>
              </a:ext>
            </a:extLst>
          </p:cNvPr>
          <p:cNvSpPr txBox="1">
            <a:spLocks/>
          </p:cNvSpPr>
          <p:nvPr/>
        </p:nvSpPr>
        <p:spPr>
          <a:xfrm>
            <a:off x="5090762" y="4328181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05</a:t>
            </a:r>
          </a:p>
        </p:txBody>
      </p:sp>
      <p:grpSp>
        <p:nvGrpSpPr>
          <p:cNvPr id="53" name="Group 1">
            <a:extLst>
              <a:ext uri="{FF2B5EF4-FFF2-40B4-BE49-F238E27FC236}">
                <a16:creationId xmlns:a16="http://schemas.microsoft.com/office/drawing/2014/main" id="{550641B7-97FD-4B81-8D36-4079D9E9CA9F}"/>
              </a:ext>
            </a:extLst>
          </p:cNvPr>
          <p:cNvGrpSpPr>
            <a:grpSpLocks/>
          </p:cNvGrpSpPr>
          <p:nvPr/>
        </p:nvGrpSpPr>
        <p:grpSpPr bwMode="auto">
          <a:xfrm>
            <a:off x="362241" y="1271649"/>
            <a:ext cx="3724275" cy="3667297"/>
            <a:chOff x="3148013" y="2584450"/>
            <a:chExt cx="7637462" cy="7639050"/>
          </a:xfrm>
        </p:grpSpPr>
        <p:sp>
          <p:nvSpPr>
            <p:cNvPr id="54" name="Shape 90">
              <a:extLst>
                <a:ext uri="{FF2B5EF4-FFF2-40B4-BE49-F238E27FC236}">
                  <a16:creationId xmlns:a16="http://schemas.microsoft.com/office/drawing/2014/main" id="{CA3C55B6-A947-4AD3-AB33-3377E5D0F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925" y="2587625"/>
              <a:ext cx="3629025" cy="3233738"/>
            </a:xfrm>
            <a:custGeom>
              <a:avLst/>
              <a:gdLst>
                <a:gd name="T0" fmla="*/ 2147483646 w 21600"/>
                <a:gd name="T1" fmla="*/ 2147483646 h 21591"/>
                <a:gd name="T2" fmla="*/ 2147483646 w 21600"/>
                <a:gd name="T3" fmla="*/ 2147483646 h 21591"/>
                <a:gd name="T4" fmla="*/ 2147483646 w 21600"/>
                <a:gd name="T5" fmla="*/ 2147483646 h 21591"/>
                <a:gd name="T6" fmla="*/ 2147483646 w 21600"/>
                <a:gd name="T7" fmla="*/ 2147483646 h 21591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91" extrusionOk="0">
                  <a:moveTo>
                    <a:pt x="0" y="17631"/>
                  </a:moveTo>
                  <a:lnTo>
                    <a:pt x="10710" y="21591"/>
                  </a:lnTo>
                  <a:cubicBezTo>
                    <a:pt x="11465" y="18851"/>
                    <a:pt x="13026" y="16481"/>
                    <a:pt x="15140" y="14868"/>
                  </a:cubicBezTo>
                  <a:cubicBezTo>
                    <a:pt x="17043" y="13416"/>
                    <a:pt x="19298" y="12654"/>
                    <a:pt x="21600" y="12688"/>
                  </a:cubicBezTo>
                  <a:lnTo>
                    <a:pt x="21600" y="0"/>
                  </a:lnTo>
                  <a:cubicBezTo>
                    <a:pt x="17299" y="-9"/>
                    <a:pt x="13086" y="1360"/>
                    <a:pt x="9454" y="3945"/>
                  </a:cubicBezTo>
                  <a:cubicBezTo>
                    <a:pt x="4978" y="7131"/>
                    <a:pt x="1634" y="11972"/>
                    <a:pt x="0" y="17631"/>
                  </a:cubicBezTo>
                  <a:close/>
                </a:path>
              </a:pathLst>
            </a:custGeom>
            <a:solidFill>
              <a:srgbClr val="4568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55" name="Shape 91">
              <a:extLst>
                <a:ext uri="{FF2B5EF4-FFF2-40B4-BE49-F238E27FC236}">
                  <a16:creationId xmlns:a16="http://schemas.microsoft.com/office/drawing/2014/main" id="{373F24DF-ED22-4A0C-9D86-9ED06C8E8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8013" y="5211763"/>
              <a:ext cx="2695575" cy="4291012"/>
            </a:xfrm>
            <a:custGeom>
              <a:avLst/>
              <a:gdLst>
                <a:gd name="T0" fmla="*/ 2147483646 w 21121"/>
                <a:gd name="T1" fmla="*/ 2147483646 h 21600"/>
                <a:gd name="T2" fmla="*/ 2147483646 w 21121"/>
                <a:gd name="T3" fmla="*/ 2147483646 h 21600"/>
                <a:gd name="T4" fmla="*/ 2147483646 w 21121"/>
                <a:gd name="T5" fmla="*/ 2147483646 h 21600"/>
                <a:gd name="T6" fmla="*/ 2147483646 w 21121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21" h="21600" extrusionOk="0">
                  <a:moveTo>
                    <a:pt x="15624" y="3017"/>
                  </a:moveTo>
                  <a:lnTo>
                    <a:pt x="1437" y="0"/>
                  </a:lnTo>
                  <a:cubicBezTo>
                    <a:pt x="-425" y="3740"/>
                    <a:pt x="-479" y="7755"/>
                    <a:pt x="1283" y="11516"/>
                  </a:cubicBezTo>
                  <a:cubicBezTo>
                    <a:pt x="3178" y="15561"/>
                    <a:pt x="7070" y="19101"/>
                    <a:pt x="12372" y="21600"/>
                  </a:cubicBezTo>
                  <a:lnTo>
                    <a:pt x="21121" y="13803"/>
                  </a:lnTo>
                  <a:cubicBezTo>
                    <a:pt x="18375" y="12553"/>
                    <a:pt x="16371" y="10740"/>
                    <a:pt x="15439" y="8662"/>
                  </a:cubicBezTo>
                  <a:cubicBezTo>
                    <a:pt x="14609" y="6811"/>
                    <a:pt x="14674" y="4843"/>
                    <a:pt x="15624" y="3017"/>
                  </a:cubicBezTo>
                  <a:close/>
                </a:path>
              </a:pathLst>
            </a:cu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56" name="Shape 92">
              <a:extLst>
                <a:ext uri="{FF2B5EF4-FFF2-40B4-BE49-F238E27FC236}">
                  <a16:creationId xmlns:a16="http://schemas.microsoft.com/office/drawing/2014/main" id="{A062C4E4-BD70-4F4C-A43A-6B3A761C6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5988" y="7954963"/>
              <a:ext cx="4479925" cy="2268537"/>
            </a:xfrm>
            <a:custGeom>
              <a:avLst/>
              <a:gdLst>
                <a:gd name="T0" fmla="*/ 2147483646 w 21600"/>
                <a:gd name="T1" fmla="*/ 2147483646 h 21565"/>
                <a:gd name="T2" fmla="*/ 2147483646 w 21600"/>
                <a:gd name="T3" fmla="*/ 2147483646 h 21565"/>
                <a:gd name="T4" fmla="*/ 2147483646 w 21600"/>
                <a:gd name="T5" fmla="*/ 2147483646 h 21565"/>
                <a:gd name="T6" fmla="*/ 2147483646 w 21600"/>
                <a:gd name="T7" fmla="*/ 2147483646 h 21565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65" extrusionOk="0">
                  <a:moveTo>
                    <a:pt x="5367" y="7"/>
                  </a:moveTo>
                  <a:cubicBezTo>
                    <a:pt x="6959" y="2271"/>
                    <a:pt x="8874" y="3484"/>
                    <a:pt x="10837" y="3472"/>
                  </a:cubicBezTo>
                  <a:cubicBezTo>
                    <a:pt x="12782" y="3459"/>
                    <a:pt x="14676" y="2245"/>
                    <a:pt x="16252" y="0"/>
                  </a:cubicBezTo>
                  <a:lnTo>
                    <a:pt x="21600" y="14644"/>
                  </a:lnTo>
                  <a:cubicBezTo>
                    <a:pt x="18484" y="19109"/>
                    <a:pt x="14734" y="21530"/>
                    <a:pt x="10882" y="21565"/>
                  </a:cubicBezTo>
                  <a:cubicBezTo>
                    <a:pt x="6975" y="21600"/>
                    <a:pt x="3163" y="19179"/>
                    <a:pt x="0" y="14652"/>
                  </a:cubicBezTo>
                  <a:lnTo>
                    <a:pt x="5367" y="7"/>
                  </a:lnTo>
                  <a:close/>
                </a:path>
              </a:pathLst>
            </a:custGeom>
            <a:solidFill>
              <a:srgbClr val="2EA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57" name="Shape 93">
              <a:extLst>
                <a:ext uri="{FF2B5EF4-FFF2-40B4-BE49-F238E27FC236}">
                  <a16:creationId xmlns:a16="http://schemas.microsoft.com/office/drawing/2014/main" id="{3104C985-EA92-48A0-B5AD-316AC8D42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9900" y="5233988"/>
              <a:ext cx="2695575" cy="4256087"/>
            </a:xfrm>
            <a:custGeom>
              <a:avLst/>
              <a:gdLst>
                <a:gd name="T0" fmla="*/ 2147483646 w 21122"/>
                <a:gd name="T1" fmla="*/ 2147483646 h 21600"/>
                <a:gd name="T2" fmla="*/ 2147483646 w 21122"/>
                <a:gd name="T3" fmla="*/ 2147483646 h 21600"/>
                <a:gd name="T4" fmla="*/ 2147483646 w 21122"/>
                <a:gd name="T5" fmla="*/ 2147483646 h 21600"/>
                <a:gd name="T6" fmla="*/ 2147483646 w 21122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22" h="21600" extrusionOk="0">
                  <a:moveTo>
                    <a:pt x="8727" y="21600"/>
                  </a:moveTo>
                  <a:lnTo>
                    <a:pt x="0" y="13782"/>
                  </a:lnTo>
                  <a:cubicBezTo>
                    <a:pt x="2546" y="12585"/>
                    <a:pt x="4455" y="10906"/>
                    <a:pt x="5462" y="8977"/>
                  </a:cubicBezTo>
                  <a:cubicBezTo>
                    <a:pt x="6478" y="7031"/>
                    <a:pt x="6527" y="4927"/>
                    <a:pt x="5602" y="2963"/>
                  </a:cubicBezTo>
                  <a:lnTo>
                    <a:pt x="19687" y="0"/>
                  </a:lnTo>
                  <a:cubicBezTo>
                    <a:pt x="21580" y="3808"/>
                    <a:pt x="21600" y="7903"/>
                    <a:pt x="19745" y="11720"/>
                  </a:cubicBezTo>
                  <a:cubicBezTo>
                    <a:pt x="17812" y="15696"/>
                    <a:pt x="13948" y="19161"/>
                    <a:pt x="8727" y="21600"/>
                  </a:cubicBezTo>
                  <a:close/>
                </a:path>
              </a:pathLst>
            </a:custGeom>
            <a:solidFill>
              <a:srgbClr val="E16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58" name="Shape 94">
              <a:extLst>
                <a:ext uri="{FF2B5EF4-FFF2-40B4-BE49-F238E27FC236}">
                  <a16:creationId xmlns:a16="http://schemas.microsoft.com/office/drawing/2014/main" id="{0C373502-F338-4209-BE60-358293ADA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600" y="2584450"/>
              <a:ext cx="3641725" cy="3241675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10925" y="21600"/>
                  </a:moveTo>
                  <a:lnTo>
                    <a:pt x="21600" y="17659"/>
                  </a:lnTo>
                  <a:cubicBezTo>
                    <a:pt x="20043" y="12242"/>
                    <a:pt x="16918" y="7566"/>
                    <a:pt x="12722" y="4374"/>
                  </a:cubicBezTo>
                  <a:cubicBezTo>
                    <a:pt x="8980" y="1527"/>
                    <a:pt x="4564" y="3"/>
                    <a:pt x="43" y="0"/>
                  </a:cubicBezTo>
                  <a:lnTo>
                    <a:pt x="0" y="12668"/>
                  </a:lnTo>
                  <a:cubicBezTo>
                    <a:pt x="2376" y="12647"/>
                    <a:pt x="4698" y="13464"/>
                    <a:pt x="6638" y="15003"/>
                  </a:cubicBezTo>
                  <a:cubicBezTo>
                    <a:pt x="8672" y="16616"/>
                    <a:pt x="10177" y="18933"/>
                    <a:pt x="10925" y="21600"/>
                  </a:cubicBezTo>
                  <a:close/>
                </a:path>
              </a:pathLst>
            </a:custGeom>
            <a:solidFill>
              <a:srgbClr val="61D1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59" name="Shape 101">
              <a:extLst>
                <a:ext uri="{FF2B5EF4-FFF2-40B4-BE49-F238E27FC236}">
                  <a16:creationId xmlns:a16="http://schemas.microsoft.com/office/drawing/2014/main" id="{9D9AA0B2-0C1D-4DEE-B461-461DDA23C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1551" y="3443934"/>
              <a:ext cx="1182688" cy="1179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3500" dirty="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01</a:t>
              </a:r>
            </a:p>
          </p:txBody>
        </p:sp>
        <p:sp>
          <p:nvSpPr>
            <p:cNvPr id="60" name="Shape 102">
              <a:extLst>
                <a:ext uri="{FF2B5EF4-FFF2-40B4-BE49-F238E27FC236}">
                  <a16:creationId xmlns:a16="http://schemas.microsoft.com/office/drawing/2014/main" id="{3666744D-C56F-4653-8542-5422CA5D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1013" y="3443934"/>
              <a:ext cx="1181100" cy="1179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3500" dirty="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02</a:t>
              </a:r>
            </a:p>
          </p:txBody>
        </p:sp>
        <p:sp>
          <p:nvSpPr>
            <p:cNvPr id="61" name="Shape 103">
              <a:extLst>
                <a:ext uri="{FF2B5EF4-FFF2-40B4-BE49-F238E27FC236}">
                  <a16:creationId xmlns:a16="http://schemas.microsoft.com/office/drawing/2014/main" id="{A88067AC-A51A-41E7-9544-737386285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4951" y="6636396"/>
              <a:ext cx="1182688" cy="1179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3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03</a:t>
              </a:r>
            </a:p>
          </p:txBody>
        </p:sp>
        <p:sp>
          <p:nvSpPr>
            <p:cNvPr id="62" name="Shape 104">
              <a:extLst>
                <a:ext uri="{FF2B5EF4-FFF2-40B4-BE49-F238E27FC236}">
                  <a16:creationId xmlns:a16="http://schemas.microsoft.com/office/drawing/2014/main" id="{7D4339B4-B1CB-4BF5-BBA4-E9C8F2101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5863" y="6636396"/>
              <a:ext cx="1182688" cy="1179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3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05</a:t>
              </a:r>
            </a:p>
          </p:txBody>
        </p:sp>
        <p:sp>
          <p:nvSpPr>
            <p:cNvPr id="63" name="Shape 105">
              <a:extLst>
                <a:ext uri="{FF2B5EF4-FFF2-40B4-BE49-F238E27FC236}">
                  <a16:creationId xmlns:a16="http://schemas.microsoft.com/office/drawing/2014/main" id="{CBD726A2-CE93-4C35-90F7-6D068993A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5401" y="8600134"/>
              <a:ext cx="1182688" cy="1179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3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04</a:t>
              </a:r>
            </a:p>
          </p:txBody>
        </p:sp>
      </p:grpSp>
      <p:pic>
        <p:nvPicPr>
          <p:cNvPr id="64" name="Image 23">
            <a:extLst>
              <a:ext uri="{FF2B5EF4-FFF2-40B4-BE49-F238E27FC236}">
                <a16:creationId xmlns:a16="http://schemas.microsoft.com/office/drawing/2014/main" id="{47C2C853-A089-4EF0-92F2-2E5ECF9E56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759" y="2115174"/>
            <a:ext cx="403652" cy="403652"/>
          </a:xfrm>
          <a:prstGeom prst="rect">
            <a:avLst/>
          </a:prstGeom>
        </p:spPr>
      </p:pic>
      <p:pic>
        <p:nvPicPr>
          <p:cNvPr id="65" name="Image 24">
            <a:extLst>
              <a:ext uri="{FF2B5EF4-FFF2-40B4-BE49-F238E27FC236}">
                <a16:creationId xmlns:a16="http://schemas.microsoft.com/office/drawing/2014/main" id="{2F230672-B3C5-4C78-933C-E69C34E639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6" y="1886544"/>
            <a:ext cx="568350" cy="568350"/>
          </a:xfrm>
          <a:prstGeom prst="rect">
            <a:avLst/>
          </a:prstGeom>
        </p:spPr>
      </p:pic>
      <p:pic>
        <p:nvPicPr>
          <p:cNvPr id="66" name="Image 25">
            <a:extLst>
              <a:ext uri="{FF2B5EF4-FFF2-40B4-BE49-F238E27FC236}">
                <a16:creationId xmlns:a16="http://schemas.microsoft.com/office/drawing/2014/main" id="{B279383F-7ACC-46C9-97F0-7B837E91DF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90" y="3971706"/>
            <a:ext cx="360000" cy="360000"/>
          </a:xfrm>
          <a:prstGeom prst="rect">
            <a:avLst/>
          </a:prstGeom>
        </p:spPr>
      </p:pic>
      <p:pic>
        <p:nvPicPr>
          <p:cNvPr id="67" name="Image 26">
            <a:extLst>
              <a:ext uri="{FF2B5EF4-FFF2-40B4-BE49-F238E27FC236}">
                <a16:creationId xmlns:a16="http://schemas.microsoft.com/office/drawing/2014/main" id="{4A7079F8-0AFE-4053-92A0-CE58D5860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411" y="2766060"/>
            <a:ext cx="360000" cy="360000"/>
          </a:xfrm>
          <a:prstGeom prst="rect">
            <a:avLst/>
          </a:prstGeom>
        </p:spPr>
      </p:pic>
      <p:pic>
        <p:nvPicPr>
          <p:cNvPr id="68" name="Image 27">
            <a:extLst>
              <a:ext uri="{FF2B5EF4-FFF2-40B4-BE49-F238E27FC236}">
                <a16:creationId xmlns:a16="http://schemas.microsoft.com/office/drawing/2014/main" id="{D87CCA55-F6C6-43A8-8CAF-8D47CA246A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262" y="4281613"/>
            <a:ext cx="360000" cy="360000"/>
          </a:xfrm>
          <a:prstGeom prst="rect">
            <a:avLst/>
          </a:prstGeom>
        </p:spPr>
      </p:pic>
      <p:sp>
        <p:nvSpPr>
          <p:cNvPr id="69" name="Text Placeholder 23">
            <a:extLst>
              <a:ext uri="{FF2B5EF4-FFF2-40B4-BE49-F238E27FC236}">
                <a16:creationId xmlns:a16="http://schemas.microsoft.com/office/drawing/2014/main" id="{063CD132-E2DE-4B52-9CC6-AA62B40FEFFA}"/>
              </a:ext>
            </a:extLst>
          </p:cNvPr>
          <p:cNvSpPr txBox="1">
            <a:spLocks/>
          </p:cNvSpPr>
          <p:nvPr/>
        </p:nvSpPr>
        <p:spPr>
          <a:xfrm>
            <a:off x="6191132" y="1606302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Organisation sous forme de startup</a:t>
            </a:r>
          </a:p>
          <a:p>
            <a:pPr marL="0" indent="0">
              <a:lnSpc>
                <a:spcPts val="1400"/>
              </a:lnSpc>
              <a:buNone/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BB02688-A07A-4200-9A6C-F18D23D1FABF}"/>
              </a:ext>
            </a:extLst>
          </p:cNvPr>
          <p:cNvSpPr/>
          <p:nvPr/>
        </p:nvSpPr>
        <p:spPr>
          <a:xfrm>
            <a:off x="6079893" y="2332619"/>
            <a:ext cx="25795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Démarche « Service Design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Approach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 »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D3ED093-2303-41F2-B33B-F0FF72C5B3EE}"/>
              </a:ext>
            </a:extLst>
          </p:cNvPr>
          <p:cNvSpPr/>
          <p:nvPr/>
        </p:nvSpPr>
        <p:spPr>
          <a:xfrm>
            <a:off x="6160957" y="4553144"/>
            <a:ext cx="28132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Mise en œuvre des pratiques modernes d’ingénierie logicielle</a:t>
            </a:r>
          </a:p>
        </p:txBody>
      </p:sp>
      <p:sp>
        <p:nvSpPr>
          <p:cNvPr id="72" name="Text Placeholder 20">
            <a:extLst>
              <a:ext uri="{FF2B5EF4-FFF2-40B4-BE49-F238E27FC236}">
                <a16:creationId xmlns:a16="http://schemas.microsoft.com/office/drawing/2014/main" id="{AB037E4F-790E-4B83-A47B-0B419C4754B4}"/>
              </a:ext>
            </a:extLst>
          </p:cNvPr>
          <p:cNvSpPr txBox="1">
            <a:spLocks/>
          </p:cNvSpPr>
          <p:nvPr/>
        </p:nvSpPr>
        <p:spPr>
          <a:xfrm>
            <a:off x="6191132" y="3523099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MINDSET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BFEC557-9FEC-42C9-B837-BDDFEC965FD7}"/>
              </a:ext>
            </a:extLst>
          </p:cNvPr>
          <p:cNvSpPr/>
          <p:nvPr/>
        </p:nvSpPr>
        <p:spPr>
          <a:xfrm>
            <a:off x="6160957" y="3778498"/>
            <a:ext cx="28132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Agile est un état d’esprit non </a:t>
            </a:r>
          </a:p>
          <a:p>
            <a:pPr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seulement une méthodologie !</a:t>
            </a: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B6ED5FE7-0936-47DF-9FAF-C608651C055E}"/>
              </a:ext>
            </a:extLst>
          </p:cNvPr>
          <p:cNvSpPr txBox="1">
            <a:spLocks/>
          </p:cNvSpPr>
          <p:nvPr/>
        </p:nvSpPr>
        <p:spPr>
          <a:xfrm>
            <a:off x="6176525" y="282666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LIVRAISON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16A1A3E-CF3B-47DF-AEC4-F0D641780352}"/>
              </a:ext>
            </a:extLst>
          </p:cNvPr>
          <p:cNvSpPr/>
          <p:nvPr/>
        </p:nvSpPr>
        <p:spPr>
          <a:xfrm>
            <a:off x="6086853" y="3088024"/>
            <a:ext cx="21563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Livraison des produits accélérée</a:t>
            </a: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44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0"/>
          <p:cNvSpPr txBox="1">
            <a:spLocks/>
          </p:cNvSpPr>
          <p:nvPr/>
        </p:nvSpPr>
        <p:spPr>
          <a:xfrm>
            <a:off x="5651649" y="2016888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MODEL</a:t>
            </a:r>
          </a:p>
        </p:txBody>
      </p:sp>
      <p:sp>
        <p:nvSpPr>
          <p:cNvPr id="10" name="Text Placeholder 23"/>
          <p:cNvSpPr txBox="1">
            <a:spLocks/>
          </p:cNvSpPr>
          <p:nvPr/>
        </p:nvSpPr>
        <p:spPr>
          <a:xfrm>
            <a:off x="5651649" y="2254986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Reinvent existing businesses &amp; create new ones by leveraging heritage strengths with emerging technologies in new products, services &amp; experiences.</a:t>
            </a:r>
          </a:p>
        </p:txBody>
      </p:sp>
      <p:sp>
        <p:nvSpPr>
          <p:cNvPr id="11" name="Text Placeholder 20"/>
          <p:cNvSpPr txBox="1">
            <a:spLocks/>
          </p:cNvSpPr>
          <p:nvPr/>
        </p:nvSpPr>
        <p:spPr>
          <a:xfrm>
            <a:off x="5651649" y="2774713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OPERATING MODEL</a:t>
            </a:r>
          </a:p>
        </p:txBody>
      </p:sp>
      <p:sp>
        <p:nvSpPr>
          <p:cNvPr id="13" name="Text Placeholder 20"/>
          <p:cNvSpPr txBox="1">
            <a:spLocks/>
          </p:cNvSpPr>
          <p:nvPr/>
        </p:nvSpPr>
        <p:spPr>
          <a:xfrm>
            <a:off x="5651649" y="3578856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TECHNOLOGY MODEL</a:t>
            </a:r>
          </a:p>
        </p:txBody>
      </p:sp>
      <p:sp>
        <p:nvSpPr>
          <p:cNvPr id="14" name="Text Placeholder 23"/>
          <p:cNvSpPr txBox="1">
            <a:spLocks/>
          </p:cNvSpPr>
          <p:nvPr/>
        </p:nvSpPr>
        <p:spPr>
          <a:xfrm>
            <a:off x="5651649" y="3882660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Match digital ambition with digital capability by simplifying, modernizing &amp; securing enabling systems</a:t>
            </a:r>
          </a:p>
        </p:txBody>
      </p:sp>
      <p:sp>
        <p:nvSpPr>
          <p:cNvPr id="15" name="Text Placeholder 20"/>
          <p:cNvSpPr txBox="1">
            <a:spLocks/>
          </p:cNvSpPr>
          <p:nvPr/>
        </p:nvSpPr>
        <p:spPr>
          <a:xfrm>
            <a:off x="4750338" y="2069639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rgbClr val="EE3B42"/>
                </a:solidFill>
                <a:latin typeface="Raleway Light" charset="0"/>
                <a:ea typeface="Raleway Light" charset="0"/>
                <a:cs typeface="Raleway Light" charset="0"/>
              </a:rPr>
              <a:t>A</a:t>
            </a:r>
          </a:p>
        </p:txBody>
      </p:sp>
      <p:sp>
        <p:nvSpPr>
          <p:cNvPr id="16" name="Text Placeholder 20"/>
          <p:cNvSpPr txBox="1">
            <a:spLocks/>
          </p:cNvSpPr>
          <p:nvPr/>
        </p:nvSpPr>
        <p:spPr>
          <a:xfrm>
            <a:off x="4750338" y="2838615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B</a:t>
            </a:r>
          </a:p>
        </p:txBody>
      </p:sp>
      <p:sp>
        <p:nvSpPr>
          <p:cNvPr id="17" name="Text Placeholder 20"/>
          <p:cNvSpPr txBox="1">
            <a:spLocks/>
          </p:cNvSpPr>
          <p:nvPr/>
        </p:nvSpPr>
        <p:spPr>
          <a:xfrm>
            <a:off x="4750338" y="3598718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accent3"/>
                </a:solidFill>
                <a:latin typeface="Raleway Light" charset="0"/>
                <a:ea typeface="Raleway Light" charset="0"/>
                <a:cs typeface="Raleway Light" charset="0"/>
              </a:rPr>
              <a:t>C</a:t>
            </a:r>
          </a:p>
        </p:txBody>
      </p:sp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B09BD279-0CA5-492F-BBE9-5D8C752D7812}"/>
              </a:ext>
            </a:extLst>
          </p:cNvPr>
          <p:cNvSpPr txBox="1">
            <a:spLocks/>
          </p:cNvSpPr>
          <p:nvPr/>
        </p:nvSpPr>
        <p:spPr>
          <a:xfrm>
            <a:off x="5651649" y="3024105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Achieve hyper-agility in core business processes by hamessing end to end digital processes, automation, AI, and scalable on-demand platforms.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2281FE1C-894A-4786-A76C-491FCD06E1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009" b="2009"/>
          <a:stretch>
            <a:fillRect/>
          </a:stretch>
        </p:blipFill>
        <p:spPr/>
      </p:pic>
      <p:pic>
        <p:nvPicPr>
          <p:cNvPr id="19" name="Image 4">
            <a:extLst>
              <a:ext uri="{FF2B5EF4-FFF2-40B4-BE49-F238E27FC236}">
                <a16:creationId xmlns:a16="http://schemas.microsoft.com/office/drawing/2014/main" id="{3A6FA899-A438-4AAF-80B6-859416EE0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  <p:sp>
        <p:nvSpPr>
          <p:cNvPr id="24" name="Forma libre 23">
            <a:extLst>
              <a:ext uri="{FF2B5EF4-FFF2-40B4-BE49-F238E27FC236}">
                <a16:creationId xmlns:a16="http://schemas.microsoft.com/office/drawing/2014/main" id="{725393B7-EF28-44EE-9E0A-955BBC2905F6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3DAD2995-0E3C-4959-9643-88FFD9C24D1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COMMENT RELEVER LE CHALLENGE ?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4919089" y="1451664"/>
            <a:ext cx="3475015" cy="254480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EE3B42"/>
                </a:solidFill>
              </a:rPr>
              <a:t>ENVISION AND BUILD </a:t>
            </a:r>
            <a:br>
              <a:rPr lang="en-US" sz="1600" dirty="0">
                <a:solidFill>
                  <a:srgbClr val="EE3B42"/>
                </a:solidFill>
              </a:rPr>
            </a:br>
            <a:r>
              <a:rPr lang="en-US" sz="1600" dirty="0">
                <a:solidFill>
                  <a:srgbClr val="EE3B42"/>
                </a:solidFill>
              </a:rPr>
              <a:t>DIGITAL BUSINESS MODELS</a:t>
            </a:r>
            <a:endParaRPr lang="es-ES_tradnl" sz="1600" dirty="0">
              <a:solidFill>
                <a:srgbClr val="EE3B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33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DIGITAL ACCELERATOR METHODOLOGY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15" name="Espace réservé du numéro de diapositive 1">
            <a:extLst>
              <a:ext uri="{FF2B5EF4-FFF2-40B4-BE49-F238E27FC236}">
                <a16:creationId xmlns:a16="http://schemas.microsoft.com/office/drawing/2014/main" id="{A5288BA1-F54C-4776-B61B-784BCC853521}"/>
              </a:ext>
            </a:extLst>
          </p:cNvPr>
          <p:cNvSpPr txBox="1">
            <a:spLocks/>
          </p:cNvSpPr>
          <p:nvPr/>
        </p:nvSpPr>
        <p:spPr>
          <a:xfrm>
            <a:off x="205946" y="672113"/>
            <a:ext cx="0" cy="0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  <p:sp>
        <p:nvSpPr>
          <p:cNvPr id="15" name="Rectangle à coins arrondis 46">
            <a:extLst>
              <a:ext uri="{FF2B5EF4-FFF2-40B4-BE49-F238E27FC236}">
                <a16:creationId xmlns:a16="http://schemas.microsoft.com/office/drawing/2014/main" id="{A44FE742-A549-43C8-A9F9-BEC451ED120D}"/>
              </a:ext>
            </a:extLst>
          </p:cNvPr>
          <p:cNvSpPr/>
          <p:nvPr/>
        </p:nvSpPr>
        <p:spPr>
          <a:xfrm>
            <a:off x="1937373" y="1173932"/>
            <a:ext cx="5269251" cy="919401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Moving 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rapidly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from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idea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to prototype to the 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next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generation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of 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digitally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inspired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solutions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59B4B-A54E-400A-A831-A82898D262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16" t="23968" r="9099" b="25795"/>
          <a:stretch/>
        </p:blipFill>
        <p:spPr>
          <a:xfrm>
            <a:off x="828204" y="2192624"/>
            <a:ext cx="7487587" cy="258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94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Ã©sultat de recherche d'images">
            <a:extLst>
              <a:ext uri="{FF2B5EF4-FFF2-40B4-BE49-F238E27FC236}">
                <a16:creationId xmlns:a16="http://schemas.microsoft.com/office/drawing/2014/main" id="{A3F23054-6417-4954-BB39-3B48C9FD6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917" y="1428279"/>
            <a:ext cx="2127187" cy="212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DIGITAL ACCELERATOR METHODOLOGY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15" name="Espace réservé du numéro de diapositive 1">
            <a:extLst>
              <a:ext uri="{FF2B5EF4-FFF2-40B4-BE49-F238E27FC236}">
                <a16:creationId xmlns:a16="http://schemas.microsoft.com/office/drawing/2014/main" id="{A5288BA1-F54C-4776-B61B-784BCC853521}"/>
              </a:ext>
            </a:extLst>
          </p:cNvPr>
          <p:cNvSpPr txBox="1">
            <a:spLocks/>
          </p:cNvSpPr>
          <p:nvPr/>
        </p:nvSpPr>
        <p:spPr>
          <a:xfrm>
            <a:off x="205946" y="200959"/>
            <a:ext cx="0" cy="0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E4A77D-F67C-43DD-B7F8-D705F44AE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5" y="1393146"/>
            <a:ext cx="1751620" cy="1935540"/>
          </a:xfrm>
          <a:prstGeom prst="rect">
            <a:avLst/>
          </a:prstGeom>
        </p:spPr>
      </p:pic>
      <p:pic>
        <p:nvPicPr>
          <p:cNvPr id="1030" name="Picture 6" descr="https://static.wixstatic.com/media/35d159_7a08a3448ed34645a03922c368773b8e~mv2.png/v1/fill/w_1444,h_598,al_c,usm_0.66_1.00_0.01/35d159_7a08a3448ed34645a03922c368773b8e~mv2.png">
            <a:extLst>
              <a:ext uri="{FF2B5EF4-FFF2-40B4-BE49-F238E27FC236}">
                <a16:creationId xmlns:a16="http://schemas.microsoft.com/office/drawing/2014/main" id="{E826EA07-A383-4807-BBB5-60D0B6EB8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375" b="87960" l="29917" r="68906">
                        <a14:foregroundMark x1="38089" y1="32107" x2="38089" y2="32107"/>
                        <a14:foregroundMark x1="35734" y1="31773" x2="35734" y2="31773"/>
                        <a14:foregroundMark x1="36150" y1="28428" x2="36150" y2="28428"/>
                        <a14:foregroundMark x1="37604" y1="26254" x2="37604" y2="26254"/>
                        <a14:foregroundMark x1="36981" y1="25084" x2="36981" y2="25084"/>
                        <a14:foregroundMark x1="42382" y1="26254" x2="42382" y2="26254"/>
                        <a14:foregroundMark x1="36219" y1="43980" x2="36219" y2="43980"/>
                        <a14:foregroundMark x1="39197" y1="45819" x2="39197" y2="45819"/>
                        <a14:foregroundMark x1="39820" y1="44314" x2="39820" y2="44314"/>
                        <a14:foregroundMark x1="40582" y1="45987" x2="40582" y2="45987"/>
                        <a14:foregroundMark x1="39266" y1="47993" x2="39266" y2="47993"/>
                        <a14:foregroundMark x1="35180" y1="45318" x2="35180" y2="45318"/>
                        <a14:foregroundMark x1="34211" y1="40635" x2="34211" y2="40635"/>
                        <a14:foregroundMark x1="34211" y1="35786" x2="34211" y2="35786"/>
                        <a14:foregroundMark x1="33657" y1="31271" x2="33657" y2="31271"/>
                        <a14:foregroundMark x1="33864" y1="28595" x2="33864" y2="28595"/>
                        <a14:foregroundMark x1="35180" y1="28094" x2="35180" y2="28094"/>
                        <a14:foregroundMark x1="35596" y1="38963" x2="35596" y2="38963"/>
                        <a14:foregroundMark x1="58587" y1="57860" x2="58587" y2="57860"/>
                        <a14:foregroundMark x1="57271" y1="64214" x2="57271" y2="64214"/>
                        <a14:foregroundMark x1="56163" y1="64883" x2="56163" y2="64883"/>
                        <a14:foregroundMark x1="60734" y1="65385" x2="60734" y2="65385"/>
                        <a14:foregroundMark x1="65166" y1="42140" x2="65166" y2="42140"/>
                        <a14:foregroundMark x1="62119" y1="38462" x2="62119" y2="38462"/>
                        <a14:foregroundMark x1="63019" y1="37960" x2="63019" y2="37960"/>
                        <a14:foregroundMark x1="63019" y1="41806" x2="63019" y2="41806"/>
                        <a14:foregroundMark x1="64889" y1="44649" x2="64889" y2="44649"/>
                        <a14:foregroundMark x1="65582" y1="46656" x2="65582" y2="46656"/>
                        <a14:foregroundMark x1="62881" y1="48662" x2="62881" y2="48662"/>
                        <a14:foregroundMark x1="61981" y1="50334" x2="61981" y2="50334"/>
                        <a14:foregroundMark x1="65443" y1="51171" x2="65443" y2="51171"/>
                        <a14:foregroundMark x1="65443" y1="52508" x2="65443" y2="52508"/>
                        <a14:foregroundMark x1="63573" y1="58696" x2="63573" y2="58696"/>
                        <a14:foregroundMark x1="63573" y1="59532" x2="63573" y2="59532"/>
                        <a14:foregroundMark x1="63227" y1="59532" x2="63227" y2="59532"/>
                        <a14:foregroundMark x1="60665" y1="59532" x2="60665" y2="59532"/>
                        <a14:foregroundMark x1="59072" y1="56856" x2="59072" y2="56856"/>
                        <a14:foregroundMark x1="58934" y1="55686" x2="58934" y2="55686"/>
                        <a14:foregroundMark x1="58934" y1="53344" x2="58934" y2="53344"/>
                        <a14:foregroundMark x1="58934" y1="52843" x2="58934" y2="52843"/>
                        <a14:foregroundMark x1="53255" y1="52843" x2="53255" y2="52843"/>
                        <a14:foregroundMark x1="53186" y1="51338" x2="53186" y2="51338"/>
                        <a14:foregroundMark x1="53532" y1="52508" x2="53532" y2="52508"/>
                        <a14:foregroundMark x1="53740" y1="55351" x2="53740" y2="55351"/>
                        <a14:foregroundMark x1="52839" y1="56856" x2="52839" y2="56856"/>
                        <a14:foregroundMark x1="52216" y1="56522" x2="52216" y2="56522"/>
                        <a14:foregroundMark x1="50416" y1="53177" x2="50416" y2="53177"/>
                        <a14:foregroundMark x1="50416" y1="53177" x2="50416" y2="53177"/>
                        <a14:foregroundMark x1="50762" y1="55853" x2="50762" y2="55853"/>
                        <a14:foregroundMark x1="51039" y1="56856" x2="51039" y2="56856"/>
                        <a14:foregroundMark x1="51731" y1="58194" x2="51731" y2="58194"/>
                        <a14:foregroundMark x1="53186" y1="60702" x2="53186" y2="60702"/>
                        <a14:foregroundMark x1="53186" y1="63043" x2="53186" y2="63043"/>
                        <a14:foregroundMark x1="53186" y1="64716" x2="53186" y2="64716"/>
                        <a14:foregroundMark x1="42590" y1="56355" x2="42590" y2="56355"/>
                        <a14:foregroundMark x1="42936" y1="60702" x2="42936" y2="60702"/>
                        <a14:foregroundMark x1="36565" y1="45987" x2="36565" y2="45987"/>
                        <a14:foregroundMark x1="35249" y1="46154" x2="35249" y2="46154"/>
                        <a14:foregroundMark x1="34695" y1="47492" x2="34695" y2="47492"/>
                        <a14:foregroundMark x1="34488" y1="46823" x2="34488" y2="46823"/>
                        <a14:foregroundMark x1="33795" y1="45485" x2="33795" y2="45485"/>
                        <a14:foregroundMark x1="33795" y1="43645" x2="33795" y2="43645"/>
                        <a14:foregroundMark x1="33657" y1="42140" x2="33657" y2="42140"/>
                        <a14:foregroundMark x1="34488" y1="44983" x2="34488" y2="44983"/>
                        <a14:foregroundMark x1="34488" y1="43980" x2="34488" y2="43980"/>
                        <a14:foregroundMark x1="34349" y1="37793" x2="34349" y2="37793"/>
                        <a14:foregroundMark x1="34072" y1="39130" x2="34072" y2="39130"/>
                        <a14:foregroundMark x1="33864" y1="38796" x2="33864" y2="38796"/>
                        <a14:foregroundMark x1="33657" y1="38127" x2="33657" y2="38127"/>
                        <a14:foregroundMark x1="33657" y1="35619" x2="33657" y2="35619"/>
                        <a14:foregroundMark x1="33657" y1="33779" x2="33657" y2="33779"/>
                        <a14:foregroundMark x1="34695" y1="36288" x2="34695" y2="36288"/>
                        <a14:foregroundMark x1="36150" y1="36120" x2="36150" y2="36120"/>
                        <a14:foregroundMark x1="36150" y1="34615" x2="36150" y2="34615"/>
                        <a14:foregroundMark x1="36150" y1="34615" x2="36150" y2="34615"/>
                        <a14:foregroundMark x1="36496" y1="31773" x2="36496" y2="31773"/>
                        <a14:foregroundMark x1="36773" y1="31605" x2="36773" y2="31605"/>
                        <a14:foregroundMark x1="37188" y1="32776" x2="37188" y2="32776"/>
                        <a14:foregroundMark x1="37050" y1="34615" x2="37050" y2="34615"/>
                        <a14:foregroundMark x1="35180" y1="33612" x2="35180" y2="33612"/>
                        <a14:foregroundMark x1="34488" y1="32441" x2="34488" y2="32441"/>
                        <a14:foregroundMark x1="34488" y1="32107" x2="34488" y2="32107"/>
                        <a14:foregroundMark x1="34488" y1="29599" x2="34488" y2="29599"/>
                        <a14:foregroundMark x1="34834" y1="27592" x2="34834" y2="27592"/>
                        <a14:foregroundMark x1="35388" y1="26087" x2="35388" y2="26087"/>
                        <a14:foregroundMark x1="35596" y1="25920" x2="35596" y2="25920"/>
                        <a14:foregroundMark x1="36219" y1="25418" x2="36219" y2="25418"/>
                        <a14:foregroundMark x1="37119" y1="24916" x2="37119" y2="24916"/>
                        <a14:foregroundMark x1="37673" y1="24415" x2="37673" y2="24415"/>
                        <a14:foregroundMark x1="37881" y1="23746" x2="37881" y2="23746"/>
                        <a14:foregroundMark x1="38019" y1="23746" x2="38019" y2="23746"/>
                        <a14:foregroundMark x1="38019" y1="23746" x2="38019" y2="23746"/>
                        <a14:foregroundMark x1="38435" y1="25084" x2="38435" y2="25084"/>
                        <a14:foregroundMark x1="38435" y1="25585" x2="38435" y2="25585"/>
                        <a14:foregroundMark x1="38504" y1="26756" x2="38504" y2="26756"/>
                        <a14:foregroundMark x1="38712" y1="28261" x2="38712" y2="28261"/>
                        <a14:foregroundMark x1="38781" y1="29766" x2="38781" y2="29766"/>
                        <a14:foregroundMark x1="38781" y1="31271" x2="38781" y2="31271"/>
                        <a14:foregroundMark x1="38920" y1="33779" x2="38920" y2="33779"/>
                        <a14:foregroundMark x1="38920" y1="34783" x2="38989" y2="35619"/>
                        <a14:foregroundMark x1="38989" y1="36789" x2="38989" y2="36789"/>
                        <a14:foregroundMark x1="38850" y1="35284" x2="38850" y2="35284"/>
                        <a14:foregroundMark x1="38504" y1="33779" x2="38504" y2="33779"/>
                        <a14:foregroundMark x1="37881" y1="34615" x2="37881" y2="34615"/>
                        <a14:foregroundMark x1="37881" y1="34615" x2="37881" y2="34615"/>
                        <a14:foregroundMark x1="46884" y1="36455" x2="46884" y2="36455"/>
                        <a14:foregroundMark x1="46468" y1="39632" x2="46468" y2="39632"/>
                        <a14:foregroundMark x1="46537" y1="40970" x2="46537" y2="40970"/>
                        <a14:foregroundMark x1="54017" y1="27258" x2="54017" y2="27258"/>
                        <a14:foregroundMark x1="53116" y1="32776" x2="53116" y2="32776"/>
                        <a14:foregroundMark x1="49861" y1="18060" x2="49861" y2="18060"/>
                        <a14:foregroundMark x1="49654" y1="16722" x2="49654" y2="16722"/>
                        <a14:foregroundMark x1="49861" y1="20736" x2="49861" y2="20736"/>
                        <a14:foregroundMark x1="48753" y1="19900" x2="48753" y2="19900"/>
                        <a14:foregroundMark x1="47922" y1="18060" x2="47922" y2="18060"/>
                        <a14:foregroundMark x1="47853" y1="16722" x2="47853" y2="16722"/>
                        <a14:foregroundMark x1="47576" y1="17893" x2="47576" y2="17893"/>
                        <a14:foregroundMark x1="49861" y1="19565" x2="49861" y2="19565"/>
                        <a14:foregroundMark x1="50346" y1="19064" x2="50346" y2="19064"/>
                        <a14:foregroundMark x1="63366" y1="57191" x2="63366" y2="57191"/>
                        <a14:foregroundMark x1="64889" y1="58361" x2="64889" y2="58361"/>
                        <a14:foregroundMark x1="65097" y1="59532" x2="65097" y2="59532"/>
                        <a14:foregroundMark x1="65928" y1="59866" x2="65928" y2="59866"/>
                        <a14:foregroundMark x1="66967" y1="59699" x2="66967" y2="59699"/>
                        <a14:foregroundMark x1="67036" y1="59365" x2="67036" y2="59365"/>
                        <a14:foregroundMark x1="66482" y1="57358" x2="66482" y2="57358"/>
                        <a14:foregroundMark x1="65235" y1="55686" x2="65235" y2="55686"/>
                        <a14:foregroundMark x1="65235" y1="55686" x2="65235" y2="55686"/>
                        <a14:foregroundMark x1="64889" y1="55686" x2="64266" y2="55351"/>
                        <a14:foregroundMark x1="63435" y1="54682" x2="63435" y2="54682"/>
                        <a14:foregroundMark x1="62327" y1="55017" x2="62327" y2="55017"/>
                        <a14:foregroundMark x1="62327" y1="55017" x2="62327" y2="55017"/>
                        <a14:foregroundMark x1="59834" y1="55184" x2="59834" y2="55184"/>
                        <a14:foregroundMark x1="59834" y1="55184" x2="59834" y2="55184"/>
                        <a14:foregroundMark x1="59695" y1="53679" x2="59695" y2="53679"/>
                        <a14:foregroundMark x1="58449" y1="50669" x2="58449" y2="50669"/>
                        <a14:foregroundMark x1="58449" y1="50669" x2="58449" y2="50669"/>
                        <a14:foregroundMark x1="59903" y1="52174" x2="59903" y2="52174"/>
                        <a14:foregroundMark x1="60249" y1="54515" x2="60249" y2="54515"/>
                        <a14:foregroundMark x1="61219" y1="57525" x2="61219" y2="57525"/>
                        <a14:foregroundMark x1="61288" y1="59699" x2="61288" y2="59699"/>
                        <a14:foregroundMark x1="59834" y1="59866" x2="59834" y2="59866"/>
                        <a14:foregroundMark x1="58102" y1="61706" x2="58102" y2="62207"/>
                        <a14:foregroundMark x1="58102" y1="62876" x2="58102" y2="62876"/>
                        <a14:foregroundMark x1="59211" y1="63211" x2="59211" y2="63211"/>
                        <a14:foregroundMark x1="59211" y1="62709" x2="59211" y2="62709"/>
                        <a14:foregroundMark x1="58449" y1="62542" x2="58934" y2="62040"/>
                        <a14:foregroundMark x1="59695" y1="61706" x2="59695" y2="61706"/>
                        <a14:foregroundMark x1="58310" y1="65552" x2="58310" y2="65552"/>
                        <a14:foregroundMark x1="58102" y1="65886" x2="58102" y2="65886"/>
                        <a14:foregroundMark x1="57410" y1="65886" x2="57410" y2="65886"/>
                        <a14:foregroundMark x1="56994" y1="65552" x2="56994" y2="65552"/>
                        <a14:foregroundMark x1="56579" y1="65217" x2="55402" y2="63378"/>
                        <a14:foregroundMark x1="54986" y1="60870" x2="54986" y2="60870"/>
                        <a14:foregroundMark x1="54986" y1="60535" x2="54986" y2="60535"/>
                        <a14:foregroundMark x1="53186" y1="59866" x2="53186" y2="59866"/>
                        <a14:foregroundMark x1="53186" y1="59866" x2="53740" y2="59699"/>
                        <a14:foregroundMark x1="54848" y1="58696" x2="54848" y2="58696"/>
                        <a14:foregroundMark x1="54848" y1="58528" x2="54848" y2="58528"/>
                        <a14:foregroundMark x1="54848" y1="55184" x2="54848" y2="55184"/>
                        <a14:foregroundMark x1="54848" y1="54682" x2="54848" y2="54682"/>
                        <a14:foregroundMark x1="55748" y1="56187" x2="55748" y2="56187"/>
                        <a14:foregroundMark x1="54986" y1="57191" x2="54986" y2="57191"/>
                        <a14:foregroundMark x1="55332" y1="60535" x2="55679" y2="60535"/>
                        <a14:foregroundMark x1="56994" y1="61538" x2="56994" y2="61538"/>
                        <a14:foregroundMark x1="56994" y1="62876" x2="56994" y2="62876"/>
                        <a14:foregroundMark x1="57064" y1="62876" x2="57064" y2="62876"/>
                        <a14:foregroundMark x1="58657" y1="46823" x2="58657" y2="46823"/>
                        <a14:foregroundMark x1="58657" y1="46823" x2="58657" y2="46823"/>
                        <a14:foregroundMark x1="58518" y1="45652" x2="58518" y2="45652"/>
                        <a14:foregroundMark x1="58033" y1="46656" x2="58033" y2="46656"/>
                        <a14:foregroundMark x1="57964" y1="47492" x2="57964" y2="47492"/>
                        <a14:foregroundMark x1="63781" y1="34950" x2="63781" y2="34950"/>
                        <a14:foregroundMark x1="62535" y1="35284" x2="62535" y2="35284"/>
                        <a14:foregroundMark x1="61911" y1="33779" x2="61911" y2="33779"/>
                        <a14:foregroundMark x1="61427" y1="32776" x2="61427" y2="32776"/>
                        <a14:foregroundMark x1="61427" y1="32776" x2="61427" y2="32776"/>
                        <a14:foregroundMark x1="59280" y1="30602" x2="59280" y2="30602"/>
                        <a14:foregroundMark x1="59280" y1="30602" x2="59280" y2="30602"/>
                        <a14:foregroundMark x1="58172" y1="29264" x2="58172" y2="29264"/>
                        <a14:foregroundMark x1="58172" y1="28930" x2="58172" y2="28930"/>
                        <a14:foregroundMark x1="58033" y1="28595" x2="58033" y2="28595"/>
                        <a14:foregroundMark x1="58033" y1="28595" x2="58033" y2="28595"/>
                        <a14:foregroundMark x1="58102" y1="28261" x2="58102" y2="28261"/>
                        <a14:foregroundMark x1="57756" y1="31940" x2="57756" y2="31940"/>
                        <a14:foregroundMark x1="57756" y1="31940" x2="57756" y2="31940"/>
                        <a14:foregroundMark x1="57964" y1="34114" x2="57964" y2="34114"/>
                        <a14:foregroundMark x1="57964" y1="34114" x2="57964" y2="34114"/>
                        <a14:foregroundMark x1="58102" y1="34950" x2="58102" y2="34950"/>
                        <a14:foregroundMark x1="58102" y1="35786" x2="58102" y2="35786"/>
                        <a14:foregroundMark x1="58102" y1="36789" x2="58102" y2="36789"/>
                        <a14:foregroundMark x1="58172" y1="37124" x2="58172" y2="37124"/>
                        <a14:foregroundMark x1="62950" y1="37960" x2="62950" y2="37960"/>
                        <a14:foregroundMark x1="63712" y1="38294" x2="63712" y2="38294"/>
                        <a14:foregroundMark x1="64127" y1="39130" x2="64127" y2="39130"/>
                        <a14:foregroundMark x1="64543" y1="39130" x2="64543" y2="39130"/>
                        <a14:foregroundMark x1="64820" y1="38963" x2="64820" y2="38963"/>
                        <a14:foregroundMark x1="64820" y1="38963" x2="64820" y2="38963"/>
                        <a14:foregroundMark x1="64820" y1="38963" x2="64820" y2="38963"/>
                        <a14:foregroundMark x1="65028" y1="40468" x2="65028" y2="40468"/>
                        <a14:foregroundMark x1="63989" y1="41304" x2="63989" y2="41304"/>
                        <a14:foregroundMark x1="63920" y1="41304" x2="63920" y2="41304"/>
                        <a14:foregroundMark x1="63366" y1="41137" x2="63366" y2="41137"/>
                        <a14:foregroundMark x1="63366" y1="42475" x2="63366" y2="42475"/>
                        <a14:foregroundMark x1="63366" y1="43144" x2="63366" y2="43144"/>
                        <a14:foregroundMark x1="63573" y1="43478" x2="63573" y2="43478"/>
                        <a14:foregroundMark x1="63781" y1="45318" x2="63781" y2="45318"/>
                        <a14:foregroundMark x1="63781" y1="45318" x2="63781" y2="45318"/>
                        <a14:foregroundMark x1="63781" y1="45318" x2="63781" y2="45318"/>
                        <a14:foregroundMark x1="64127" y1="45485" x2="64127" y2="45485"/>
                        <a14:foregroundMark x1="64197" y1="45485" x2="64197" y2="45485"/>
                        <a14:foregroundMark x1="64820" y1="46656" x2="64820" y2="46656"/>
                        <a14:foregroundMark x1="64820" y1="46656" x2="64820" y2="46656"/>
                        <a14:foregroundMark x1="65097" y1="46990" x2="65097" y2="46990"/>
                        <a14:foregroundMark x1="39820" y1="44983" x2="39820" y2="44983"/>
                        <a14:foregroundMark x1="39820" y1="44983" x2="39820" y2="44983"/>
                        <a14:foregroundMark x1="38781" y1="43311" x2="38781" y2="43311"/>
                        <a14:foregroundMark x1="38781" y1="43311" x2="38781" y2="43311"/>
                        <a14:foregroundMark x1="38850" y1="41639" x2="38850" y2="41639"/>
                        <a14:foregroundMark x1="38573" y1="41639" x2="38573" y2="41639"/>
                        <a14:foregroundMark x1="37950" y1="40468" x2="37950" y2="40468"/>
                        <a14:foregroundMark x1="37950" y1="39967" x2="37950" y2="39967"/>
                        <a14:foregroundMark x1="38089" y1="38796" x2="38089" y2="38796"/>
                        <a14:foregroundMark x1="38089" y1="38294" x2="38089" y2="38294"/>
                        <a14:foregroundMark x1="37535" y1="28595" x2="37535" y2="28595"/>
                        <a14:foregroundMark x1="37812" y1="28930" x2="37812" y2="28930"/>
                        <a14:foregroundMark x1="37950" y1="29599" x2="37950" y2="29599"/>
                        <a14:foregroundMark x1="37950" y1="29766" x2="37950" y2="29766"/>
                        <a14:foregroundMark x1="38089" y1="25585" x2="38089" y2="25585"/>
                        <a14:foregroundMark x1="38089" y1="24247" x2="38089" y2="24247"/>
                        <a14:foregroundMark x1="38089" y1="22742" x2="38089" y2="22742"/>
                        <a14:foregroundMark x1="38227" y1="22408" x2="38227" y2="22408"/>
                        <a14:foregroundMark x1="38227" y1="21906" x2="38227" y2="21906"/>
                        <a14:foregroundMark x1="38227" y1="21906" x2="37950" y2="22074"/>
                        <a14:foregroundMark x1="37950" y1="22074" x2="37950" y2="22074"/>
                        <a14:foregroundMark x1="37950" y1="22074" x2="37950" y2="22074"/>
                        <a14:foregroundMark x1="37465" y1="22074" x2="37465" y2="22074"/>
                        <a14:foregroundMark x1="37465" y1="22074" x2="37465" y2="22074"/>
                        <a14:foregroundMark x1="37465" y1="22074" x2="37465" y2="22074"/>
                        <a14:foregroundMark x1="37188" y1="22742" x2="37188" y2="22742"/>
                        <a14:foregroundMark x1="37188" y1="22742" x2="37188" y2="22742"/>
                        <a14:foregroundMark x1="37119" y1="23746" x2="37119" y2="23746"/>
                        <a14:foregroundMark x1="36634" y1="23746" x2="36288" y2="23746"/>
                        <a14:foregroundMark x1="35319" y1="23746" x2="35319" y2="23746"/>
                        <a14:foregroundMark x1="35319" y1="24415" x2="35319" y2="24415"/>
                        <a14:foregroundMark x1="34626" y1="25251" x2="34626" y2="25251"/>
                        <a14:foregroundMark x1="34626" y1="25251" x2="34626" y2="25251"/>
                        <a14:foregroundMark x1="34003" y1="26087" x2="34003" y2="26087"/>
                        <a14:foregroundMark x1="34003" y1="26087" x2="34003" y2="26087"/>
                        <a14:foregroundMark x1="33795" y1="27090" x2="33795" y2="27090"/>
                        <a14:foregroundMark x1="34003" y1="26421" x2="34003" y2="26421"/>
                        <a14:foregroundMark x1="34003" y1="26421" x2="34418" y2="26421"/>
                        <a14:foregroundMark x1="35803" y1="26421" x2="35803" y2="26421"/>
                        <a14:foregroundMark x1="37119" y1="32107" x2="37119" y2="32107"/>
                        <a14:foregroundMark x1="37119" y1="33612" x2="37119" y2="33612"/>
                        <a14:foregroundMark x1="38089" y1="39298" x2="38089" y2="39298"/>
                        <a14:foregroundMark x1="39681" y1="45987" x2="39681" y2="45987"/>
                        <a14:foregroundMark x1="39751" y1="46154" x2="39751" y2="46154"/>
                        <a14:foregroundMark x1="39681" y1="47157" x2="39681" y2="47157"/>
                        <a14:foregroundMark x1="39681" y1="47826" x2="39681" y2="47826"/>
                        <a14:foregroundMark x1="39681" y1="47993" x2="39681" y2="47993"/>
                        <a14:foregroundMark x1="41136" y1="47993" x2="41136" y2="47993"/>
                        <a14:foregroundMark x1="41343" y1="46154" x2="41343" y2="46154"/>
                        <a14:foregroundMark x1="41343" y1="46154" x2="41343" y2="46154"/>
                        <a14:foregroundMark x1="41482" y1="46154" x2="41482" y2="46154"/>
                        <a14:foregroundMark x1="38435" y1="47993" x2="38435" y2="47993"/>
                        <a14:foregroundMark x1="38712" y1="47993" x2="38712" y2="47993"/>
                        <a14:foregroundMark x1="38850" y1="50334" x2="38850" y2="50334"/>
                        <a14:foregroundMark x1="38850" y1="50669" x2="38850" y2="50669"/>
                        <a14:foregroundMark x1="39404" y1="49666" x2="39404" y2="49666"/>
                        <a14:foregroundMark x1="53670" y1="25251" x2="53670" y2="252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86" t="11858" r="29829" b="10921"/>
          <a:stretch/>
        </p:blipFill>
        <p:spPr bwMode="auto">
          <a:xfrm>
            <a:off x="3579298" y="1806743"/>
            <a:ext cx="1985404" cy="156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C5A27CE8-0AED-4924-AB06-60AAF348DBDC}"/>
              </a:ext>
            </a:extLst>
          </p:cNvPr>
          <p:cNvSpPr txBox="1">
            <a:spLocks/>
          </p:cNvSpPr>
          <p:nvPr/>
        </p:nvSpPr>
        <p:spPr>
          <a:xfrm>
            <a:off x="1004588" y="3620489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Think Big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F8944F9F-BD13-4B0F-90EA-077FA27973AE}"/>
              </a:ext>
            </a:extLst>
          </p:cNvPr>
          <p:cNvSpPr txBox="1">
            <a:spLocks/>
          </p:cNvSpPr>
          <p:nvPr/>
        </p:nvSpPr>
        <p:spPr>
          <a:xfrm>
            <a:off x="951659" y="3883197"/>
            <a:ext cx="1812612" cy="56982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Gather inputs from multiple sources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Identify opportunities |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Synthesise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and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prioritise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841A3BE8-ECEB-424D-BCB8-FE3A98DF80F4}"/>
              </a:ext>
            </a:extLst>
          </p:cNvPr>
          <p:cNvSpPr txBox="1">
            <a:spLocks/>
          </p:cNvSpPr>
          <p:nvPr/>
        </p:nvSpPr>
        <p:spPr>
          <a:xfrm>
            <a:off x="3615709" y="3626828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Start small | Learn Fast</a:t>
            </a:r>
          </a:p>
        </p:txBody>
      </p:sp>
      <p:sp>
        <p:nvSpPr>
          <p:cNvPr id="36" name="Text Placeholder 23">
            <a:extLst>
              <a:ext uri="{FF2B5EF4-FFF2-40B4-BE49-F238E27FC236}">
                <a16:creationId xmlns:a16="http://schemas.microsoft.com/office/drawing/2014/main" id="{E6EB93E7-F79B-42DF-B099-A6B7FC9157AF}"/>
              </a:ext>
            </a:extLst>
          </p:cNvPr>
          <p:cNvSpPr txBox="1">
            <a:spLocks/>
          </p:cNvSpPr>
          <p:nvPr/>
        </p:nvSpPr>
        <p:spPr>
          <a:xfrm>
            <a:off x="3530768" y="3889536"/>
            <a:ext cx="1876634" cy="56982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Design | Prototype | Validate | Iterate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Minimum Viable Product defined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9787DB2D-AB3A-4AFB-AC79-7B01E6053B6D}"/>
              </a:ext>
            </a:extLst>
          </p:cNvPr>
          <p:cNvSpPr txBox="1">
            <a:spLocks/>
          </p:cNvSpPr>
          <p:nvPr/>
        </p:nvSpPr>
        <p:spPr>
          <a:xfrm>
            <a:off x="6364206" y="3620489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Scale Quickly</a:t>
            </a:r>
          </a:p>
        </p:txBody>
      </p:sp>
      <p:sp>
        <p:nvSpPr>
          <p:cNvPr id="38" name="Text Placeholder 23">
            <a:extLst>
              <a:ext uri="{FF2B5EF4-FFF2-40B4-BE49-F238E27FC236}">
                <a16:creationId xmlns:a16="http://schemas.microsoft.com/office/drawing/2014/main" id="{0D4FBE06-FA68-410A-81CA-D4293FA279FD}"/>
              </a:ext>
            </a:extLst>
          </p:cNvPr>
          <p:cNvSpPr txBox="1">
            <a:spLocks/>
          </p:cNvSpPr>
          <p:nvPr/>
        </p:nvSpPr>
        <p:spPr>
          <a:xfrm>
            <a:off x="6364206" y="3883197"/>
            <a:ext cx="1706755" cy="56982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Build, launch and test pilots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Set up people, processes and technology to scale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4646C4B7-3536-4365-B277-06DD8F219044}"/>
              </a:ext>
            </a:extLst>
          </p:cNvPr>
          <p:cNvSpPr txBox="1">
            <a:spLocks/>
          </p:cNvSpPr>
          <p:nvPr/>
        </p:nvSpPr>
        <p:spPr>
          <a:xfrm>
            <a:off x="992202" y="3429222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EE3B42"/>
                </a:solidFill>
              </a:rPr>
              <a:t>DISCOVER</a:t>
            </a:r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5AC95BC9-B144-4BD1-8599-94EDED78D802}"/>
              </a:ext>
            </a:extLst>
          </p:cNvPr>
          <p:cNvSpPr txBox="1">
            <a:spLocks/>
          </p:cNvSpPr>
          <p:nvPr/>
        </p:nvSpPr>
        <p:spPr>
          <a:xfrm>
            <a:off x="3349501" y="3426710"/>
            <a:ext cx="223916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EE3B42"/>
                </a:solidFill>
              </a:rPr>
              <a:t>IDEATE &amp; PROTOTYPE</a:t>
            </a:r>
          </a:p>
        </p:txBody>
      </p:sp>
      <p:sp>
        <p:nvSpPr>
          <p:cNvPr id="41" name="Text Placeholder 20">
            <a:extLst>
              <a:ext uri="{FF2B5EF4-FFF2-40B4-BE49-F238E27FC236}">
                <a16:creationId xmlns:a16="http://schemas.microsoft.com/office/drawing/2014/main" id="{57E117DF-DDBC-4AF0-89DA-004F2F6D1DA9}"/>
              </a:ext>
            </a:extLst>
          </p:cNvPr>
          <p:cNvSpPr txBox="1">
            <a:spLocks/>
          </p:cNvSpPr>
          <p:nvPr/>
        </p:nvSpPr>
        <p:spPr>
          <a:xfrm>
            <a:off x="6107303" y="3420371"/>
            <a:ext cx="223916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EE3B42"/>
                </a:solidFill>
              </a:rPr>
              <a:t>PILOT &amp; SCALE</a:t>
            </a:r>
          </a:p>
        </p:txBody>
      </p:sp>
    </p:spTree>
    <p:extLst>
      <p:ext uri="{BB962C8B-B14F-4D97-AF65-F5344CB8AC3E}">
        <p14:creationId xmlns:p14="http://schemas.microsoft.com/office/powerpoint/2010/main" val="871460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RESHAPING THE LANDSCAPE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15" name="Espace réservé du numéro de diapositive 1">
            <a:extLst>
              <a:ext uri="{FF2B5EF4-FFF2-40B4-BE49-F238E27FC236}">
                <a16:creationId xmlns:a16="http://schemas.microsoft.com/office/drawing/2014/main" id="{A5288BA1-F54C-4776-B61B-784BCC853521}"/>
              </a:ext>
            </a:extLst>
          </p:cNvPr>
          <p:cNvSpPr txBox="1">
            <a:spLocks/>
          </p:cNvSpPr>
          <p:nvPr/>
        </p:nvSpPr>
        <p:spPr>
          <a:xfrm>
            <a:off x="205946" y="200959"/>
            <a:ext cx="0" cy="0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4646C4B7-3536-4365-B277-06DD8F219044}"/>
              </a:ext>
            </a:extLst>
          </p:cNvPr>
          <p:cNvSpPr txBox="1">
            <a:spLocks/>
          </p:cNvSpPr>
          <p:nvPr/>
        </p:nvSpPr>
        <p:spPr>
          <a:xfrm>
            <a:off x="2146616" y="1441463"/>
            <a:ext cx="247810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BIG DATA</a:t>
            </a:r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5AC95BC9-B144-4BD1-8599-94EDED78D802}"/>
              </a:ext>
            </a:extLst>
          </p:cNvPr>
          <p:cNvSpPr txBox="1">
            <a:spLocks/>
          </p:cNvSpPr>
          <p:nvPr/>
        </p:nvSpPr>
        <p:spPr>
          <a:xfrm>
            <a:off x="3227486" y="2662360"/>
            <a:ext cx="223916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CUSTOMER EXPERIENCE</a:t>
            </a:r>
          </a:p>
        </p:txBody>
      </p:sp>
      <p:sp>
        <p:nvSpPr>
          <p:cNvPr id="41" name="Text Placeholder 20">
            <a:extLst>
              <a:ext uri="{FF2B5EF4-FFF2-40B4-BE49-F238E27FC236}">
                <a16:creationId xmlns:a16="http://schemas.microsoft.com/office/drawing/2014/main" id="{57E117DF-DDBC-4AF0-89DA-004F2F6D1DA9}"/>
              </a:ext>
            </a:extLst>
          </p:cNvPr>
          <p:cNvSpPr txBox="1">
            <a:spLocks/>
          </p:cNvSpPr>
          <p:nvPr/>
        </p:nvSpPr>
        <p:spPr>
          <a:xfrm>
            <a:off x="5443328" y="2409503"/>
            <a:ext cx="223916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ANALYTICS</a:t>
            </a:r>
          </a:p>
        </p:txBody>
      </p:sp>
      <p:sp>
        <p:nvSpPr>
          <p:cNvPr id="20" name="Rectangle à coins arrondis 46">
            <a:extLst>
              <a:ext uri="{FF2B5EF4-FFF2-40B4-BE49-F238E27FC236}">
                <a16:creationId xmlns:a16="http://schemas.microsoft.com/office/drawing/2014/main" id="{2153C736-F106-478D-9C48-7E7BC1091660}"/>
              </a:ext>
            </a:extLst>
          </p:cNvPr>
          <p:cNvSpPr/>
          <p:nvPr/>
        </p:nvSpPr>
        <p:spPr>
          <a:xfrm>
            <a:off x="2056766" y="4121164"/>
            <a:ext cx="5269251" cy="646986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Digital Trends are « 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reshaping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the 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landscape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 » of Banking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BD2B7FF-EB65-4BE6-A39E-6439DC745482}"/>
              </a:ext>
            </a:extLst>
          </p:cNvPr>
          <p:cNvSpPr txBox="1">
            <a:spLocks/>
          </p:cNvSpPr>
          <p:nvPr/>
        </p:nvSpPr>
        <p:spPr>
          <a:xfrm>
            <a:off x="2056766" y="1929816"/>
            <a:ext cx="1888884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EE3B42"/>
                </a:solidFill>
              </a:rPr>
              <a:t>FINTECH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8105695-2EDD-4DE6-AF4D-2DF3078978C3}"/>
              </a:ext>
            </a:extLst>
          </p:cNvPr>
          <p:cNvSpPr txBox="1">
            <a:spLocks/>
          </p:cNvSpPr>
          <p:nvPr/>
        </p:nvSpPr>
        <p:spPr>
          <a:xfrm>
            <a:off x="3559974" y="3284260"/>
            <a:ext cx="247810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EE3B42"/>
                </a:solidFill>
              </a:rPr>
              <a:t>MOBILITY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98D59522-6E79-45A9-B18A-5A93D233A6C4}"/>
              </a:ext>
            </a:extLst>
          </p:cNvPr>
          <p:cNvSpPr txBox="1">
            <a:spLocks/>
          </p:cNvSpPr>
          <p:nvPr/>
        </p:nvSpPr>
        <p:spPr>
          <a:xfrm>
            <a:off x="4477928" y="1700861"/>
            <a:ext cx="247810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EE3B42"/>
                </a:solidFill>
              </a:rPr>
              <a:t>DIGITAL WALLETS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3B205AF2-14F3-4462-B3E0-718E81AA8E0B}"/>
              </a:ext>
            </a:extLst>
          </p:cNvPr>
          <p:cNvSpPr txBox="1">
            <a:spLocks/>
          </p:cNvSpPr>
          <p:nvPr/>
        </p:nvSpPr>
        <p:spPr>
          <a:xfrm>
            <a:off x="3627331" y="1965370"/>
            <a:ext cx="223916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E16268"/>
                </a:solidFill>
              </a:rPr>
              <a:t>BLOCKCHAIN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1BA2BD1F-B50F-42DF-BFE0-7217EA3FC1EC}"/>
              </a:ext>
            </a:extLst>
          </p:cNvPr>
          <p:cNvSpPr txBox="1">
            <a:spLocks/>
          </p:cNvSpPr>
          <p:nvPr/>
        </p:nvSpPr>
        <p:spPr>
          <a:xfrm>
            <a:off x="5147219" y="2989167"/>
            <a:ext cx="223916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E16268"/>
                </a:solidFill>
              </a:rPr>
              <a:t>INTERNET OF THINGS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35541557-336E-4036-A0E9-2709DA8B5F14}"/>
              </a:ext>
            </a:extLst>
          </p:cNvPr>
          <p:cNvSpPr txBox="1">
            <a:spLocks/>
          </p:cNvSpPr>
          <p:nvPr/>
        </p:nvSpPr>
        <p:spPr>
          <a:xfrm>
            <a:off x="4955546" y="2727599"/>
            <a:ext cx="247810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EE3B42"/>
                </a:solidFill>
              </a:rPr>
              <a:t>CYBERSECURITY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5F7DFD15-7A8C-4A1D-B935-3675842B24B7}"/>
              </a:ext>
            </a:extLst>
          </p:cNvPr>
          <p:cNvSpPr txBox="1">
            <a:spLocks/>
          </p:cNvSpPr>
          <p:nvPr/>
        </p:nvSpPr>
        <p:spPr>
          <a:xfrm>
            <a:off x="4084803" y="2285618"/>
            <a:ext cx="247810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EE3B42"/>
                </a:solidFill>
              </a:rPr>
              <a:t>SOCIAL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A7C0EE58-B2FE-4565-A96E-F1ED357608F7}"/>
              </a:ext>
            </a:extLst>
          </p:cNvPr>
          <p:cNvSpPr txBox="1">
            <a:spLocks/>
          </p:cNvSpPr>
          <p:nvPr/>
        </p:nvSpPr>
        <p:spPr>
          <a:xfrm>
            <a:off x="1678915" y="2341116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ROBO ADVISOR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56F636C7-A29D-47D3-A323-BB079BC51E33}"/>
              </a:ext>
            </a:extLst>
          </p:cNvPr>
          <p:cNvSpPr txBox="1">
            <a:spLocks/>
          </p:cNvSpPr>
          <p:nvPr/>
        </p:nvSpPr>
        <p:spPr>
          <a:xfrm>
            <a:off x="5184704" y="2026925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BYOD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F95AEAD2-1127-4372-8ABD-792D70DCBE56}"/>
              </a:ext>
            </a:extLst>
          </p:cNvPr>
          <p:cNvSpPr txBox="1">
            <a:spLocks/>
          </p:cNvSpPr>
          <p:nvPr/>
        </p:nvSpPr>
        <p:spPr>
          <a:xfrm>
            <a:off x="2706596" y="2341116"/>
            <a:ext cx="247810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EE3B42"/>
                </a:solidFill>
              </a:rPr>
              <a:t>OPEN APIs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EFFA811E-E8F6-49B0-B7E3-1488AD59F522}"/>
              </a:ext>
            </a:extLst>
          </p:cNvPr>
          <p:cNvSpPr txBox="1">
            <a:spLocks/>
          </p:cNvSpPr>
          <p:nvPr/>
        </p:nvSpPr>
        <p:spPr>
          <a:xfrm>
            <a:off x="3945650" y="3664819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OMNICHANNEL</a:t>
            </a:r>
          </a:p>
        </p:txBody>
      </p:sp>
      <p:sp>
        <p:nvSpPr>
          <p:cNvPr id="42" name="Text Placeholder 20">
            <a:extLst>
              <a:ext uri="{FF2B5EF4-FFF2-40B4-BE49-F238E27FC236}">
                <a16:creationId xmlns:a16="http://schemas.microsoft.com/office/drawing/2014/main" id="{4C42F9EA-97DE-4CFE-90A6-949E447B8EF0}"/>
              </a:ext>
            </a:extLst>
          </p:cNvPr>
          <p:cNvSpPr txBox="1">
            <a:spLocks/>
          </p:cNvSpPr>
          <p:nvPr/>
        </p:nvSpPr>
        <p:spPr>
          <a:xfrm>
            <a:off x="1453288" y="2554864"/>
            <a:ext cx="215941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EE3B42"/>
                </a:solidFill>
              </a:rPr>
              <a:t>WEARABLE</a:t>
            </a:r>
          </a:p>
        </p:txBody>
      </p:sp>
    </p:spTree>
    <p:extLst>
      <p:ext uri="{BB962C8B-B14F-4D97-AF65-F5344CB8AC3E}">
        <p14:creationId xmlns:p14="http://schemas.microsoft.com/office/powerpoint/2010/main" val="827502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CASHLESS PAYMENT LANDSCAPE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  <p:sp>
        <p:nvSpPr>
          <p:cNvPr id="45" name="Text Placeholder 20">
            <a:extLst>
              <a:ext uri="{FF2B5EF4-FFF2-40B4-BE49-F238E27FC236}">
                <a16:creationId xmlns:a16="http://schemas.microsoft.com/office/drawing/2014/main" id="{13DBB1D0-066C-4DAA-B5E1-0D68D09DD6AC}"/>
              </a:ext>
            </a:extLst>
          </p:cNvPr>
          <p:cNvSpPr txBox="1">
            <a:spLocks/>
          </p:cNvSpPr>
          <p:nvPr/>
        </p:nvSpPr>
        <p:spPr>
          <a:xfrm>
            <a:off x="2367022" y="1322791"/>
            <a:ext cx="3523737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TOP DRIVERS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EB1C475D-FC07-4C1E-AA42-7C3F121AF11D}"/>
              </a:ext>
            </a:extLst>
          </p:cNvPr>
          <p:cNvSpPr txBox="1">
            <a:spLocks/>
          </p:cNvSpPr>
          <p:nvPr/>
        </p:nvSpPr>
        <p:spPr>
          <a:xfrm>
            <a:off x="1561393" y="188487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CUSTOMER EXPERIENCE</a:t>
            </a:r>
          </a:p>
        </p:txBody>
      </p:sp>
      <p:sp>
        <p:nvSpPr>
          <p:cNvPr id="21" name="Rectángulo redondeado 12">
            <a:extLst>
              <a:ext uri="{FF2B5EF4-FFF2-40B4-BE49-F238E27FC236}">
                <a16:creationId xmlns:a16="http://schemas.microsoft.com/office/drawing/2014/main" id="{6149FD6D-9D7C-49D2-9194-0C38CE98245B}"/>
              </a:ext>
            </a:extLst>
          </p:cNvPr>
          <p:cNvSpPr/>
          <p:nvPr/>
        </p:nvSpPr>
        <p:spPr>
          <a:xfrm>
            <a:off x="1376793" y="1834055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CE7F03D-1195-40E1-8803-16CBA4FF6F80}"/>
              </a:ext>
            </a:extLst>
          </p:cNvPr>
          <p:cNvSpPr txBox="1">
            <a:spLocks/>
          </p:cNvSpPr>
          <p:nvPr/>
        </p:nvSpPr>
        <p:spPr>
          <a:xfrm>
            <a:off x="1561393" y="3004733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FINTECH</a:t>
            </a:r>
          </a:p>
        </p:txBody>
      </p:sp>
      <p:sp>
        <p:nvSpPr>
          <p:cNvPr id="23" name="Rectángulo redondeado 15">
            <a:extLst>
              <a:ext uri="{FF2B5EF4-FFF2-40B4-BE49-F238E27FC236}">
                <a16:creationId xmlns:a16="http://schemas.microsoft.com/office/drawing/2014/main" id="{7BD46256-62D1-43CA-8760-822CDC8D0645}"/>
              </a:ext>
            </a:extLst>
          </p:cNvPr>
          <p:cNvSpPr/>
          <p:nvPr/>
        </p:nvSpPr>
        <p:spPr>
          <a:xfrm>
            <a:off x="1380121" y="2945727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ectángulo redondeado 18">
            <a:extLst>
              <a:ext uri="{FF2B5EF4-FFF2-40B4-BE49-F238E27FC236}">
                <a16:creationId xmlns:a16="http://schemas.microsoft.com/office/drawing/2014/main" id="{D48A9AE0-5140-4908-B059-9F248E54A396}"/>
              </a:ext>
            </a:extLst>
          </p:cNvPr>
          <p:cNvSpPr/>
          <p:nvPr/>
        </p:nvSpPr>
        <p:spPr>
          <a:xfrm>
            <a:off x="1380121" y="3979454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E16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B8763FA3-E18C-4F87-9FC0-C4B9ABA0F329}"/>
              </a:ext>
            </a:extLst>
          </p:cNvPr>
          <p:cNvSpPr txBox="1">
            <a:spLocks/>
          </p:cNvSpPr>
          <p:nvPr/>
        </p:nvSpPr>
        <p:spPr>
          <a:xfrm>
            <a:off x="480910" y="1840488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01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319414B2-9D20-4699-AC8A-B414B1E9DB66}"/>
              </a:ext>
            </a:extLst>
          </p:cNvPr>
          <p:cNvSpPr txBox="1">
            <a:spLocks/>
          </p:cNvSpPr>
          <p:nvPr/>
        </p:nvSpPr>
        <p:spPr>
          <a:xfrm>
            <a:off x="484238" y="2963311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02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6AA2FBBB-80BA-43CC-9086-DCCF856287CD}"/>
              </a:ext>
            </a:extLst>
          </p:cNvPr>
          <p:cNvSpPr txBox="1">
            <a:spLocks/>
          </p:cNvSpPr>
          <p:nvPr/>
        </p:nvSpPr>
        <p:spPr>
          <a:xfrm>
            <a:off x="484238" y="4005259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03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1CA651AC-65B8-4428-9EEC-1CFC51D28EF1}"/>
              </a:ext>
            </a:extLst>
          </p:cNvPr>
          <p:cNvSpPr txBox="1">
            <a:spLocks/>
          </p:cNvSpPr>
          <p:nvPr/>
        </p:nvSpPr>
        <p:spPr>
          <a:xfrm>
            <a:off x="1588240" y="2168708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Customer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experience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is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one of the top drivers of IT Investment. Banks are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looking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enhance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digital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touch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points,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using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analytics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&amp; real-time for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personalized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services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5A8E55-16FB-402E-B98D-D0B50DE0C393}"/>
              </a:ext>
            </a:extLst>
          </p:cNvPr>
          <p:cNvSpPr/>
          <p:nvPr/>
        </p:nvSpPr>
        <p:spPr>
          <a:xfrm>
            <a:off x="1487290" y="3248872"/>
            <a:ext cx="312360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More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than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half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the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are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expected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acquire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startups to support bimodal IT &amp; innovation and gain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technology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required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for digital transformation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EFC71807-4381-455B-B9B3-56D954A4FF21}"/>
              </a:ext>
            </a:extLst>
          </p:cNvPr>
          <p:cNvSpPr txBox="1">
            <a:spLocks/>
          </p:cNvSpPr>
          <p:nvPr/>
        </p:nvSpPr>
        <p:spPr>
          <a:xfrm>
            <a:off x="1576961" y="401589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CLOUD ADOPTION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9065D0-9054-4A1C-9A3B-BCCCE3C23FDB}"/>
              </a:ext>
            </a:extLst>
          </p:cNvPr>
          <p:cNvSpPr/>
          <p:nvPr/>
        </p:nvSpPr>
        <p:spPr>
          <a:xfrm>
            <a:off x="1477001" y="4299189"/>
            <a:ext cx="308750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With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only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a few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running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their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core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banking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apps on cloud,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analysts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expect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that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all new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core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banking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relacements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will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in cloud</a:t>
            </a:r>
          </a:p>
        </p:txBody>
      </p:sp>
      <p:sp>
        <p:nvSpPr>
          <p:cNvPr id="44" name="Text Placeholder 20">
            <a:extLst>
              <a:ext uri="{FF2B5EF4-FFF2-40B4-BE49-F238E27FC236}">
                <a16:creationId xmlns:a16="http://schemas.microsoft.com/office/drawing/2014/main" id="{4989D92F-0543-4FDD-9C78-A7A8EB306AFA}"/>
              </a:ext>
            </a:extLst>
          </p:cNvPr>
          <p:cNvSpPr txBox="1">
            <a:spLocks/>
          </p:cNvSpPr>
          <p:nvPr/>
        </p:nvSpPr>
        <p:spPr>
          <a:xfrm>
            <a:off x="5784681" y="1882702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BLOCKCHAIN</a:t>
            </a:r>
          </a:p>
        </p:txBody>
      </p:sp>
      <p:sp>
        <p:nvSpPr>
          <p:cNvPr id="46" name="Rectángulo redondeado 12">
            <a:extLst>
              <a:ext uri="{FF2B5EF4-FFF2-40B4-BE49-F238E27FC236}">
                <a16:creationId xmlns:a16="http://schemas.microsoft.com/office/drawing/2014/main" id="{7DA1CBD3-51F7-47A0-9118-1D470D739B19}"/>
              </a:ext>
            </a:extLst>
          </p:cNvPr>
          <p:cNvSpPr/>
          <p:nvPr/>
        </p:nvSpPr>
        <p:spPr>
          <a:xfrm>
            <a:off x="5600081" y="1831887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Text Placeholder 20">
            <a:extLst>
              <a:ext uri="{FF2B5EF4-FFF2-40B4-BE49-F238E27FC236}">
                <a16:creationId xmlns:a16="http://schemas.microsoft.com/office/drawing/2014/main" id="{2953118D-554A-4907-8E85-BBF4E3BCD48B}"/>
              </a:ext>
            </a:extLst>
          </p:cNvPr>
          <p:cNvSpPr txBox="1">
            <a:spLocks/>
          </p:cNvSpPr>
          <p:nvPr/>
        </p:nvSpPr>
        <p:spPr>
          <a:xfrm>
            <a:off x="5784681" y="300256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ANALYTICS</a:t>
            </a:r>
          </a:p>
        </p:txBody>
      </p:sp>
      <p:sp>
        <p:nvSpPr>
          <p:cNvPr id="48" name="Rectángulo redondeado 15">
            <a:extLst>
              <a:ext uri="{FF2B5EF4-FFF2-40B4-BE49-F238E27FC236}">
                <a16:creationId xmlns:a16="http://schemas.microsoft.com/office/drawing/2014/main" id="{41BE045D-397E-40C6-9CFC-D6309CFEB843}"/>
              </a:ext>
            </a:extLst>
          </p:cNvPr>
          <p:cNvSpPr/>
          <p:nvPr/>
        </p:nvSpPr>
        <p:spPr>
          <a:xfrm>
            <a:off x="5603409" y="2943559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9" name="Rectángulo redondeado 18">
            <a:extLst>
              <a:ext uri="{FF2B5EF4-FFF2-40B4-BE49-F238E27FC236}">
                <a16:creationId xmlns:a16="http://schemas.microsoft.com/office/drawing/2014/main" id="{7425F679-0F1A-46B9-AB40-3DE500563A29}"/>
              </a:ext>
            </a:extLst>
          </p:cNvPr>
          <p:cNvSpPr/>
          <p:nvPr/>
        </p:nvSpPr>
        <p:spPr>
          <a:xfrm>
            <a:off x="5603409" y="3977286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E16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0" name="Text Placeholder 20">
            <a:extLst>
              <a:ext uri="{FF2B5EF4-FFF2-40B4-BE49-F238E27FC236}">
                <a16:creationId xmlns:a16="http://schemas.microsoft.com/office/drawing/2014/main" id="{AA11B931-0EA0-4289-AA1A-C17527447E73}"/>
              </a:ext>
            </a:extLst>
          </p:cNvPr>
          <p:cNvSpPr txBox="1">
            <a:spLocks/>
          </p:cNvSpPr>
          <p:nvPr/>
        </p:nvSpPr>
        <p:spPr>
          <a:xfrm>
            <a:off x="4704198" y="1838320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04</a:t>
            </a:r>
          </a:p>
        </p:txBody>
      </p:sp>
      <p:sp>
        <p:nvSpPr>
          <p:cNvPr id="51" name="Text Placeholder 20">
            <a:extLst>
              <a:ext uri="{FF2B5EF4-FFF2-40B4-BE49-F238E27FC236}">
                <a16:creationId xmlns:a16="http://schemas.microsoft.com/office/drawing/2014/main" id="{76531346-C8C2-4E05-8A0E-076056CC139C}"/>
              </a:ext>
            </a:extLst>
          </p:cNvPr>
          <p:cNvSpPr txBox="1">
            <a:spLocks/>
          </p:cNvSpPr>
          <p:nvPr/>
        </p:nvSpPr>
        <p:spPr>
          <a:xfrm>
            <a:off x="4707526" y="2961143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05</a:t>
            </a:r>
          </a:p>
        </p:txBody>
      </p:sp>
      <p:sp>
        <p:nvSpPr>
          <p:cNvPr id="52" name="Text Placeholder 20">
            <a:extLst>
              <a:ext uri="{FF2B5EF4-FFF2-40B4-BE49-F238E27FC236}">
                <a16:creationId xmlns:a16="http://schemas.microsoft.com/office/drawing/2014/main" id="{3987A9F0-3505-4523-AFE3-30DACA017F6D}"/>
              </a:ext>
            </a:extLst>
          </p:cNvPr>
          <p:cNvSpPr txBox="1">
            <a:spLocks/>
          </p:cNvSpPr>
          <p:nvPr/>
        </p:nvSpPr>
        <p:spPr>
          <a:xfrm>
            <a:off x="4707526" y="4003091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06</a:t>
            </a:r>
          </a:p>
        </p:txBody>
      </p:sp>
      <p:sp>
        <p:nvSpPr>
          <p:cNvPr id="53" name="Text Placeholder 23">
            <a:extLst>
              <a:ext uri="{FF2B5EF4-FFF2-40B4-BE49-F238E27FC236}">
                <a16:creationId xmlns:a16="http://schemas.microsoft.com/office/drawing/2014/main" id="{D697F939-A426-400B-86FF-116DCA2038C9}"/>
              </a:ext>
            </a:extLst>
          </p:cNvPr>
          <p:cNvSpPr txBox="1">
            <a:spLocks/>
          </p:cNvSpPr>
          <p:nvPr/>
        </p:nvSpPr>
        <p:spPr>
          <a:xfrm>
            <a:off x="5811528" y="2166540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Banks are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experimenting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with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blockchain in areas like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payments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trading &amp;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settlements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etc.,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making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one of the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most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disruptive technologies of all time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07C0F9-77F9-4BD4-815C-B82161581555}"/>
              </a:ext>
            </a:extLst>
          </p:cNvPr>
          <p:cNvSpPr/>
          <p:nvPr/>
        </p:nvSpPr>
        <p:spPr>
          <a:xfrm>
            <a:off x="5710578" y="3246704"/>
            <a:ext cx="312360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Banks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will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increasingly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use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analytics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capitalize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on the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vast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customer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data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available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them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improve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sales,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mitigate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risks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&amp;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prevent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fraud</a:t>
            </a:r>
            <a:endParaRPr lang="fr-FR" sz="11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</a:endParaRPr>
          </a:p>
        </p:txBody>
      </p:sp>
      <p:sp>
        <p:nvSpPr>
          <p:cNvPr id="55" name="Text Placeholder 20">
            <a:extLst>
              <a:ext uri="{FF2B5EF4-FFF2-40B4-BE49-F238E27FC236}">
                <a16:creationId xmlns:a16="http://schemas.microsoft.com/office/drawing/2014/main" id="{649F076E-E2C4-40D4-B162-3A94EEF82F20}"/>
              </a:ext>
            </a:extLst>
          </p:cNvPr>
          <p:cNvSpPr txBox="1">
            <a:spLocks/>
          </p:cNvSpPr>
          <p:nvPr/>
        </p:nvSpPr>
        <p:spPr>
          <a:xfrm>
            <a:off x="5800249" y="4013722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OPEN APIs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546B686-1140-41F0-923C-0CA84852C67A}"/>
              </a:ext>
            </a:extLst>
          </p:cNvPr>
          <p:cNvSpPr/>
          <p:nvPr/>
        </p:nvSpPr>
        <p:spPr>
          <a:xfrm>
            <a:off x="5700289" y="4297021"/>
            <a:ext cx="308750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Banks are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moving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open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banking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and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using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APIs to open up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their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data and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resources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3rd parties</a:t>
            </a:r>
          </a:p>
        </p:txBody>
      </p:sp>
    </p:spTree>
    <p:extLst>
      <p:ext uri="{BB962C8B-B14F-4D97-AF65-F5344CB8AC3E}">
        <p14:creationId xmlns:p14="http://schemas.microsoft.com/office/powerpoint/2010/main" val="2861249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rma libre 21"/>
          <p:cNvSpPr/>
          <p:nvPr/>
        </p:nvSpPr>
        <p:spPr>
          <a:xfrm>
            <a:off x="1" y="0"/>
            <a:ext cx="4208106" cy="5143500"/>
          </a:xfrm>
          <a:custGeom>
            <a:avLst/>
            <a:gdLst>
              <a:gd name="connsiteX0" fmla="*/ 0 w 4208106"/>
              <a:gd name="connsiteY0" fmla="*/ 0 h 5143500"/>
              <a:gd name="connsiteX1" fmla="*/ 3197336 w 4208106"/>
              <a:gd name="connsiteY1" fmla="*/ 0 h 5143500"/>
              <a:gd name="connsiteX2" fmla="*/ 3197336 w 4208106"/>
              <a:gd name="connsiteY2" fmla="*/ 1491236 h 5143500"/>
              <a:gd name="connsiteX3" fmla="*/ 3326363 w 4208106"/>
              <a:gd name="connsiteY3" fmla="*/ 1620263 h 5143500"/>
              <a:gd name="connsiteX4" fmla="*/ 3326362 w 4208106"/>
              <a:gd name="connsiteY4" fmla="*/ 1620264 h 5143500"/>
              <a:gd name="connsiteX5" fmla="*/ 3455389 w 4208106"/>
              <a:gd name="connsiteY5" fmla="*/ 1491237 h 5143500"/>
              <a:gd name="connsiteX6" fmla="*/ 3455389 w 4208106"/>
              <a:gd name="connsiteY6" fmla="*/ 1402319 h 5143500"/>
              <a:gd name="connsiteX7" fmla="*/ 3458987 w 4208106"/>
              <a:gd name="connsiteY7" fmla="*/ 1384500 h 5143500"/>
              <a:gd name="connsiteX8" fmla="*/ 3577874 w 4208106"/>
              <a:gd name="connsiteY8" fmla="*/ 1305696 h 5143500"/>
              <a:gd name="connsiteX9" fmla="*/ 3696762 w 4208106"/>
              <a:gd name="connsiteY9" fmla="*/ 1384500 h 5143500"/>
              <a:gd name="connsiteX10" fmla="*/ 3701721 w 4208106"/>
              <a:gd name="connsiteY10" fmla="*/ 1409065 h 5143500"/>
              <a:gd name="connsiteX11" fmla="*/ 3701721 w 4208106"/>
              <a:gd name="connsiteY11" fmla="*/ 2147429 h 5143500"/>
              <a:gd name="connsiteX12" fmla="*/ 3830748 w 4208106"/>
              <a:gd name="connsiteY12" fmla="*/ 2276456 h 5143500"/>
              <a:gd name="connsiteX13" fmla="*/ 3830747 w 4208106"/>
              <a:gd name="connsiteY13" fmla="*/ 2276457 h 5143500"/>
              <a:gd name="connsiteX14" fmla="*/ 3959774 w 4208106"/>
              <a:gd name="connsiteY14" fmla="*/ 2147430 h 5143500"/>
              <a:gd name="connsiteX15" fmla="*/ 3959774 w 4208106"/>
              <a:gd name="connsiteY15" fmla="*/ 2058512 h 5143500"/>
              <a:gd name="connsiteX16" fmla="*/ 3963372 w 4208106"/>
              <a:gd name="connsiteY16" fmla="*/ 2040693 h 5143500"/>
              <a:gd name="connsiteX17" fmla="*/ 4082259 w 4208106"/>
              <a:gd name="connsiteY17" fmla="*/ 1961889 h 5143500"/>
              <a:gd name="connsiteX18" fmla="*/ 4201147 w 4208106"/>
              <a:gd name="connsiteY18" fmla="*/ 2040693 h 5143500"/>
              <a:gd name="connsiteX19" fmla="*/ 4208106 w 4208106"/>
              <a:gd name="connsiteY19" fmla="*/ 2075165 h 5143500"/>
              <a:gd name="connsiteX20" fmla="*/ 4208106 w 4208106"/>
              <a:gd name="connsiteY20" fmla="*/ 5143500 h 5143500"/>
              <a:gd name="connsiteX21" fmla="*/ 0 w 4208106"/>
              <a:gd name="connsiteY2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08106" h="5143500">
                <a:moveTo>
                  <a:pt x="0" y="0"/>
                </a:moveTo>
                <a:lnTo>
                  <a:pt x="3197336" y="0"/>
                </a:lnTo>
                <a:lnTo>
                  <a:pt x="3197336" y="1491236"/>
                </a:lnTo>
                <a:cubicBezTo>
                  <a:pt x="3197336" y="1562496"/>
                  <a:pt x="3255103" y="1620263"/>
                  <a:pt x="3326363" y="1620263"/>
                </a:cubicBezTo>
                <a:lnTo>
                  <a:pt x="3326362" y="1620264"/>
                </a:lnTo>
                <a:cubicBezTo>
                  <a:pt x="3397622" y="1620264"/>
                  <a:pt x="3455389" y="1562497"/>
                  <a:pt x="3455389" y="1491237"/>
                </a:cubicBezTo>
                <a:lnTo>
                  <a:pt x="3455389" y="1402319"/>
                </a:lnTo>
                <a:lnTo>
                  <a:pt x="3458987" y="1384500"/>
                </a:lnTo>
                <a:cubicBezTo>
                  <a:pt x="3478574" y="1338190"/>
                  <a:pt x="3524429" y="1305696"/>
                  <a:pt x="3577874" y="1305696"/>
                </a:cubicBezTo>
                <a:cubicBezTo>
                  <a:pt x="3631319" y="1305696"/>
                  <a:pt x="3677174" y="1338190"/>
                  <a:pt x="3696762" y="1384500"/>
                </a:cubicBezTo>
                <a:lnTo>
                  <a:pt x="3701721" y="1409065"/>
                </a:lnTo>
                <a:lnTo>
                  <a:pt x="3701721" y="2147429"/>
                </a:lnTo>
                <a:cubicBezTo>
                  <a:pt x="3701721" y="2218689"/>
                  <a:pt x="3759488" y="2276456"/>
                  <a:pt x="3830748" y="2276456"/>
                </a:cubicBezTo>
                <a:lnTo>
                  <a:pt x="3830747" y="2276457"/>
                </a:lnTo>
                <a:cubicBezTo>
                  <a:pt x="3902007" y="2276457"/>
                  <a:pt x="3959774" y="2218690"/>
                  <a:pt x="3959774" y="2147430"/>
                </a:cubicBezTo>
                <a:lnTo>
                  <a:pt x="3959774" y="2058512"/>
                </a:lnTo>
                <a:lnTo>
                  <a:pt x="3963372" y="2040693"/>
                </a:lnTo>
                <a:cubicBezTo>
                  <a:pt x="3982959" y="1994383"/>
                  <a:pt x="4028814" y="1961889"/>
                  <a:pt x="4082259" y="1961889"/>
                </a:cubicBezTo>
                <a:cubicBezTo>
                  <a:pt x="4135704" y="1961889"/>
                  <a:pt x="4181559" y="1994383"/>
                  <a:pt x="4201147" y="2040693"/>
                </a:cubicBezTo>
                <a:lnTo>
                  <a:pt x="4208106" y="2075165"/>
                </a:lnTo>
                <a:lnTo>
                  <a:pt x="4208106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" name="Text Placeholder 20"/>
          <p:cNvSpPr txBox="1">
            <a:spLocks/>
          </p:cNvSpPr>
          <p:nvPr/>
        </p:nvSpPr>
        <p:spPr>
          <a:xfrm>
            <a:off x="4759869" y="1730226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4578597" y="1692989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4572000" y="365689"/>
            <a:ext cx="4103688" cy="576956"/>
          </a:xfrm>
        </p:spPr>
        <p:txBody>
          <a:bodyPr/>
          <a:lstStyle/>
          <a:p>
            <a:r>
              <a:rPr lang="es-ES_tradnl" dirty="0" err="1"/>
              <a:t>Sommaire</a:t>
            </a:r>
            <a:endParaRPr lang="es-ES_tradnl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3"/>
          </p:nvPr>
        </p:nvSpPr>
        <p:spPr>
          <a:xfrm>
            <a:off x="4572000" y="987125"/>
            <a:ext cx="4103688" cy="221850"/>
          </a:xfrm>
        </p:spPr>
        <p:txBody>
          <a:bodyPr/>
          <a:lstStyle/>
          <a:p>
            <a:r>
              <a:rPr lang="es-ES_tradnl" sz="1050" dirty="0">
                <a:solidFill>
                  <a:srgbClr val="DD2B2B"/>
                </a:solidFill>
              </a:rPr>
              <a:t>LA BANQUE DE DEMAIN… AUJOURD’HUI</a:t>
            </a:r>
          </a:p>
        </p:txBody>
      </p:sp>
      <p:sp>
        <p:nvSpPr>
          <p:cNvPr id="20" name="CuadroTexto 19"/>
          <p:cNvSpPr txBox="1">
            <a:spLocks/>
          </p:cNvSpPr>
          <p:nvPr/>
        </p:nvSpPr>
        <p:spPr>
          <a:xfrm>
            <a:off x="1177308" y="1474683"/>
            <a:ext cx="1767838" cy="2213608"/>
          </a:xfrm>
          <a:custGeom>
            <a:avLst/>
            <a:gdLst/>
            <a:ahLst/>
            <a:cxnLst/>
            <a:rect l="l" t="t" r="r" b="b"/>
            <a:pathLst>
              <a:path w="2575494" h="3224927"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cubicBezTo>
                  <a:pt x="2575494" y="2409428"/>
                  <a:pt x="2540650" y="2568821"/>
                  <a:pt x="2470961" y="2697818"/>
                </a:cubicBezTo>
                <a:cubicBezTo>
                  <a:pt x="2401273" y="2826815"/>
                  <a:pt x="2309344" y="2929864"/>
                  <a:pt x="2195175" y="3006966"/>
                </a:cubicBezTo>
                <a:cubicBezTo>
                  <a:pt x="2081005" y="3084068"/>
                  <a:pt x="1952008" y="3139670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s-ES_tradnl" sz="35000" b="1" dirty="0">
              <a:solidFill>
                <a:schemeClr val="accent2">
                  <a:lumMod val="60000"/>
                  <a:lumOff val="4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24" name="Forma libre 23"/>
          <p:cNvSpPr/>
          <p:nvPr/>
        </p:nvSpPr>
        <p:spPr>
          <a:xfrm>
            <a:off x="2682880" y="-1214758"/>
            <a:ext cx="773785" cy="3977707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16" name="Rectángulo redondeado 7">
            <a:extLst>
              <a:ext uri="{FF2B5EF4-FFF2-40B4-BE49-F238E27FC236}">
                <a16:creationId xmlns:a16="http://schemas.microsoft.com/office/drawing/2014/main" id="{CD26EEE9-476A-48AC-9056-544DA5D1B4EB}"/>
              </a:ext>
            </a:extLst>
          </p:cNvPr>
          <p:cNvSpPr/>
          <p:nvPr/>
        </p:nvSpPr>
        <p:spPr>
          <a:xfrm>
            <a:off x="4578597" y="2132868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redondeado 7">
            <a:extLst>
              <a:ext uri="{FF2B5EF4-FFF2-40B4-BE49-F238E27FC236}">
                <a16:creationId xmlns:a16="http://schemas.microsoft.com/office/drawing/2014/main" id="{AC6BD999-DD11-474D-9DE0-2BBC7266C98B}"/>
              </a:ext>
            </a:extLst>
          </p:cNvPr>
          <p:cNvSpPr/>
          <p:nvPr/>
        </p:nvSpPr>
        <p:spPr>
          <a:xfrm>
            <a:off x="4581896" y="2572747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redondeado 7">
            <a:extLst>
              <a:ext uri="{FF2B5EF4-FFF2-40B4-BE49-F238E27FC236}">
                <a16:creationId xmlns:a16="http://schemas.microsoft.com/office/drawing/2014/main" id="{A0596554-9DC2-44C2-A4B3-367157AE35DF}"/>
              </a:ext>
            </a:extLst>
          </p:cNvPr>
          <p:cNvSpPr/>
          <p:nvPr/>
        </p:nvSpPr>
        <p:spPr>
          <a:xfrm>
            <a:off x="4578597" y="3017040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redondeado 7">
            <a:extLst>
              <a:ext uri="{FF2B5EF4-FFF2-40B4-BE49-F238E27FC236}">
                <a16:creationId xmlns:a16="http://schemas.microsoft.com/office/drawing/2014/main" id="{FCA542C7-27DB-4DCA-B3E8-F919D336FE0A}"/>
              </a:ext>
            </a:extLst>
          </p:cNvPr>
          <p:cNvSpPr/>
          <p:nvPr/>
        </p:nvSpPr>
        <p:spPr>
          <a:xfrm>
            <a:off x="4577302" y="3461333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7">
            <a:extLst>
              <a:ext uri="{FF2B5EF4-FFF2-40B4-BE49-F238E27FC236}">
                <a16:creationId xmlns:a16="http://schemas.microsoft.com/office/drawing/2014/main" id="{C25D9E87-6EF4-4582-99EB-062D8D0AEC33}"/>
              </a:ext>
            </a:extLst>
          </p:cNvPr>
          <p:cNvSpPr/>
          <p:nvPr/>
        </p:nvSpPr>
        <p:spPr>
          <a:xfrm>
            <a:off x="4581896" y="3901212"/>
            <a:ext cx="100208" cy="36274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redondeado 7">
            <a:extLst>
              <a:ext uri="{FF2B5EF4-FFF2-40B4-BE49-F238E27FC236}">
                <a16:creationId xmlns:a16="http://schemas.microsoft.com/office/drawing/2014/main" id="{AF220297-3ADE-4012-B85F-77DF958C9B52}"/>
              </a:ext>
            </a:extLst>
          </p:cNvPr>
          <p:cNvSpPr/>
          <p:nvPr/>
        </p:nvSpPr>
        <p:spPr>
          <a:xfrm>
            <a:off x="4575299" y="4349919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286ADC77-75BD-40E3-92E2-8AC88C691E5A}"/>
              </a:ext>
            </a:extLst>
          </p:cNvPr>
          <p:cNvSpPr txBox="1">
            <a:spLocks/>
          </p:cNvSpPr>
          <p:nvPr/>
        </p:nvSpPr>
        <p:spPr>
          <a:xfrm>
            <a:off x="4759869" y="2162339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 TRANSFORMATION DIGITALE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A80F7C4C-86EA-4064-8A99-29ED16DE26B6}"/>
              </a:ext>
            </a:extLst>
          </p:cNvPr>
          <p:cNvSpPr txBox="1">
            <a:spLocks/>
          </p:cNvSpPr>
          <p:nvPr/>
        </p:nvSpPr>
        <p:spPr>
          <a:xfrm>
            <a:off x="4759869" y="259745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FINTECH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BC1B5DFD-BABB-46AD-AF62-3C486766C754}"/>
              </a:ext>
            </a:extLst>
          </p:cNvPr>
          <p:cNvSpPr txBox="1">
            <a:spLocks/>
          </p:cNvSpPr>
          <p:nvPr/>
        </p:nvSpPr>
        <p:spPr>
          <a:xfrm>
            <a:off x="4759869" y="3032571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RELEVER LE CHALLENGE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80FC5900-8C0A-41FB-A165-0965E83773B6}"/>
              </a:ext>
            </a:extLst>
          </p:cNvPr>
          <p:cNvSpPr txBox="1">
            <a:spLocks/>
          </p:cNvSpPr>
          <p:nvPr/>
        </p:nvSpPr>
        <p:spPr>
          <a:xfrm>
            <a:off x="4759869" y="3467687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L’AGILIT</a:t>
            </a:r>
            <a:r>
              <a:rPr lang="fr-F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É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45F7ACF9-8DA0-4F17-A5B5-AB87D8958DF4}"/>
              </a:ext>
            </a:extLst>
          </p:cNvPr>
          <p:cNvSpPr txBox="1">
            <a:spLocks/>
          </p:cNvSpPr>
          <p:nvPr/>
        </p:nvSpPr>
        <p:spPr>
          <a:xfrm>
            <a:off x="4759869" y="3901212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SCRUM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9CC301A5-4C89-4042-AB25-104092332EEF}"/>
              </a:ext>
            </a:extLst>
          </p:cNvPr>
          <p:cNvSpPr txBox="1">
            <a:spLocks/>
          </p:cNvSpPr>
          <p:nvPr/>
        </p:nvSpPr>
        <p:spPr>
          <a:xfrm>
            <a:off x="4759869" y="4330669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 DIGITAL FACTORY</a:t>
            </a:r>
          </a:p>
        </p:txBody>
      </p:sp>
      <p:pic>
        <p:nvPicPr>
          <p:cNvPr id="31" name="Image 4">
            <a:extLst>
              <a:ext uri="{FF2B5EF4-FFF2-40B4-BE49-F238E27FC236}">
                <a16:creationId xmlns:a16="http://schemas.microsoft.com/office/drawing/2014/main" id="{9C57552F-72CA-45AE-A960-D8D124F37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CASHLESS PAYMENT LANDSCAPE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  <p:sp>
        <p:nvSpPr>
          <p:cNvPr id="24" name="Rectangle à coins arrondis 46">
            <a:extLst>
              <a:ext uri="{FF2B5EF4-FFF2-40B4-BE49-F238E27FC236}">
                <a16:creationId xmlns:a16="http://schemas.microsoft.com/office/drawing/2014/main" id="{C41A398B-CA23-409A-ABAE-3EB5673430F3}"/>
              </a:ext>
            </a:extLst>
          </p:cNvPr>
          <p:cNvSpPr/>
          <p:nvPr/>
        </p:nvSpPr>
        <p:spPr>
          <a:xfrm>
            <a:off x="525885" y="1699403"/>
            <a:ext cx="7060867" cy="1055608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In a digital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payment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and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cashless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world,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financial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institutions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may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lose control over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their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customers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’ transaction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experience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, the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industry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gets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disintermediated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as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cashless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transactions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grow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…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18060429-7158-474D-AB25-9D06FEC0488C}"/>
              </a:ext>
            </a:extLst>
          </p:cNvPr>
          <p:cNvSpPr txBox="1">
            <a:spLocks/>
          </p:cNvSpPr>
          <p:nvPr/>
        </p:nvSpPr>
        <p:spPr>
          <a:xfrm>
            <a:off x="424543" y="4148841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EE4B68"/>
                </a:solidFill>
              </a:rPr>
              <a:t>MOBILE PAYMENT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FE356076-5A93-43E3-91D5-C57E6B78D3C5}"/>
              </a:ext>
            </a:extLst>
          </p:cNvPr>
          <p:cNvSpPr txBox="1">
            <a:spLocks/>
          </p:cNvSpPr>
          <p:nvPr/>
        </p:nvSpPr>
        <p:spPr>
          <a:xfrm>
            <a:off x="2276717" y="4149285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F5898E"/>
                </a:solidFill>
              </a:rPr>
              <a:t>DIGITAL WALLETS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6AB8438F-E719-4F74-95E6-049DD6EDEEF2}"/>
              </a:ext>
            </a:extLst>
          </p:cNvPr>
          <p:cNvSpPr txBox="1">
            <a:spLocks/>
          </p:cNvSpPr>
          <p:nvPr/>
        </p:nvSpPr>
        <p:spPr>
          <a:xfrm>
            <a:off x="4128891" y="4148841"/>
            <a:ext cx="1968711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1DD760"/>
                </a:solidFill>
              </a:rPr>
              <a:t>INTEGRATED BILLING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EE043555-C9D5-4026-925F-75D3D831B620}"/>
              </a:ext>
            </a:extLst>
          </p:cNvPr>
          <p:cNvSpPr txBox="1">
            <a:spLocks/>
          </p:cNvSpPr>
          <p:nvPr/>
        </p:nvSpPr>
        <p:spPr>
          <a:xfrm>
            <a:off x="6235136" y="4148841"/>
            <a:ext cx="2484320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FBD303"/>
                </a:solidFill>
              </a:rPr>
              <a:t>STREAMLINED PAYMENTS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CC349C-8D30-4FF3-BD30-DBAE3A3F9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04" y="2881790"/>
            <a:ext cx="1190832" cy="119083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C6CA6FA-8EA0-404A-AD5E-AEB27CAA052D}"/>
              </a:ext>
            </a:extLst>
          </p:cNvPr>
          <p:cNvGrpSpPr/>
          <p:nvPr/>
        </p:nvGrpSpPr>
        <p:grpSpPr>
          <a:xfrm>
            <a:off x="2535826" y="2881791"/>
            <a:ext cx="1190832" cy="1190832"/>
            <a:chOff x="2171606" y="3744578"/>
            <a:chExt cx="1246406" cy="124640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34F720-1BCA-4967-9CAC-A2E45F22A0A9}"/>
                </a:ext>
              </a:extLst>
            </p:cNvPr>
            <p:cNvSpPr/>
            <p:nvPr/>
          </p:nvSpPr>
          <p:spPr>
            <a:xfrm>
              <a:off x="2171606" y="3744578"/>
              <a:ext cx="1246406" cy="124640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2CD3B5B-C5D7-42F3-B3C0-6A8579416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7558" y="3936711"/>
              <a:ext cx="935002" cy="935002"/>
            </a:xfrm>
            <a:prstGeom prst="rect">
              <a:avLst/>
            </a:prstGeom>
          </p:spPr>
        </p:pic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9F856735-05D1-4AB5-838E-05C5A6975B69}"/>
              </a:ext>
            </a:extLst>
          </p:cNvPr>
          <p:cNvSpPr/>
          <p:nvPr/>
        </p:nvSpPr>
        <p:spPr>
          <a:xfrm>
            <a:off x="4514757" y="2885201"/>
            <a:ext cx="1190832" cy="1190832"/>
          </a:xfrm>
          <a:prstGeom prst="ellipse">
            <a:avLst/>
          </a:prstGeom>
          <a:solidFill>
            <a:srgbClr val="1D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5EF3D8-AF9C-49FB-BC25-A60A8063F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853" y="3079297"/>
            <a:ext cx="802639" cy="8026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28289C-B1D2-4505-B6B1-38147CC1D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1880" y="2885201"/>
            <a:ext cx="1190832" cy="1190832"/>
          </a:xfrm>
          <a:prstGeom prst="rect">
            <a:avLst/>
          </a:prstGeom>
        </p:spPr>
      </p:pic>
      <p:sp>
        <p:nvSpPr>
          <p:cNvPr id="45" name="Text Placeholder 20">
            <a:extLst>
              <a:ext uri="{FF2B5EF4-FFF2-40B4-BE49-F238E27FC236}">
                <a16:creationId xmlns:a16="http://schemas.microsoft.com/office/drawing/2014/main" id="{13DBB1D0-066C-4DAA-B5E1-0D68D09DD6AC}"/>
              </a:ext>
            </a:extLst>
          </p:cNvPr>
          <p:cNvSpPr txBox="1">
            <a:spLocks/>
          </p:cNvSpPr>
          <p:nvPr/>
        </p:nvSpPr>
        <p:spPr>
          <a:xfrm>
            <a:off x="459735" y="1332209"/>
            <a:ext cx="3523737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DISRUPTIVE ENABLERS</a:t>
            </a:r>
          </a:p>
        </p:txBody>
      </p:sp>
    </p:spTree>
    <p:extLst>
      <p:ext uri="{BB962C8B-B14F-4D97-AF65-F5344CB8AC3E}">
        <p14:creationId xmlns:p14="http://schemas.microsoft.com/office/powerpoint/2010/main" val="2404988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CASHLESS PAYMENT LANDSCAPE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  <p:sp>
        <p:nvSpPr>
          <p:cNvPr id="45" name="Text Placeholder 20">
            <a:extLst>
              <a:ext uri="{FF2B5EF4-FFF2-40B4-BE49-F238E27FC236}">
                <a16:creationId xmlns:a16="http://schemas.microsoft.com/office/drawing/2014/main" id="{13DBB1D0-066C-4DAA-B5E1-0D68D09DD6AC}"/>
              </a:ext>
            </a:extLst>
          </p:cNvPr>
          <p:cNvSpPr txBox="1">
            <a:spLocks/>
          </p:cNvSpPr>
          <p:nvPr/>
        </p:nvSpPr>
        <p:spPr>
          <a:xfrm>
            <a:off x="2367022" y="1322791"/>
            <a:ext cx="3523737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GAME CHANGERS</a:t>
            </a:r>
          </a:p>
        </p:txBody>
      </p:sp>
      <p:pic>
        <p:nvPicPr>
          <p:cNvPr id="4100" name="Picture 4" descr="RÃ©sultat de recherche d'images pour &quot;apple pay&quot;">
            <a:extLst>
              <a:ext uri="{FF2B5EF4-FFF2-40B4-BE49-F238E27FC236}">
                <a16:creationId xmlns:a16="http://schemas.microsoft.com/office/drawing/2014/main" id="{FA4FC2FA-47AB-4169-B432-DAA645FC8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92" y="3756816"/>
            <a:ext cx="957610" cy="39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Ã©sultat de recherche d'images pour &quot;google wallet&quot;">
            <a:extLst>
              <a:ext uri="{FF2B5EF4-FFF2-40B4-BE49-F238E27FC236}">
                <a16:creationId xmlns:a16="http://schemas.microsoft.com/office/drawing/2014/main" id="{EFEBC7F4-481D-46FD-87A7-40DB171A0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1" t="13674" r="21428" b="6626"/>
          <a:stretch/>
        </p:blipFill>
        <p:spPr bwMode="auto">
          <a:xfrm>
            <a:off x="1766847" y="1950812"/>
            <a:ext cx="1110508" cy="93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Ã©sultat de recherche d'images pour &quot;level up logo&quot;">
            <a:extLst>
              <a:ext uri="{FF2B5EF4-FFF2-40B4-BE49-F238E27FC236}">
                <a16:creationId xmlns:a16="http://schemas.microsoft.com/office/drawing/2014/main" id="{62DBE733-3D48-4C3F-BE47-AC4830590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14" b="37585"/>
          <a:stretch/>
        </p:blipFill>
        <p:spPr bwMode="auto">
          <a:xfrm>
            <a:off x="2773721" y="2234130"/>
            <a:ext cx="1747157" cy="42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Ã©sultat de recherche d'images pour &quot;loop logo payment&quot;">
            <a:extLst>
              <a:ext uri="{FF2B5EF4-FFF2-40B4-BE49-F238E27FC236}">
                <a16:creationId xmlns:a16="http://schemas.microsoft.com/office/drawing/2014/main" id="{28271A12-A365-4A4F-BD41-4CF0F0BB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178" y="2918179"/>
            <a:ext cx="987137" cy="61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RÃ©sultat de recherche d'images pour &quot;magicband logo&quot;">
            <a:extLst>
              <a:ext uri="{FF2B5EF4-FFF2-40B4-BE49-F238E27FC236}">
                <a16:creationId xmlns:a16="http://schemas.microsoft.com/office/drawing/2014/main" id="{768CDC9F-C39C-4246-88AA-F3E880156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0" b="24666"/>
          <a:stretch/>
        </p:blipFill>
        <p:spPr bwMode="auto">
          <a:xfrm>
            <a:off x="3260178" y="3744878"/>
            <a:ext cx="1356989" cy="7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RÃ©sultat de recherche d'images pour &quot;uber logo&quot;">
            <a:extLst>
              <a:ext uri="{FF2B5EF4-FFF2-40B4-BE49-F238E27FC236}">
                <a16:creationId xmlns:a16="http://schemas.microsoft.com/office/drawing/2014/main" id="{C52690D1-D611-4F1C-8BFF-FAF42B7A8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440" y="2684586"/>
            <a:ext cx="1054108" cy="10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RÃ©sultat de recherche d'images pour &quot;visa checkout logo&quot;">
            <a:extLst>
              <a:ext uri="{FF2B5EF4-FFF2-40B4-BE49-F238E27FC236}">
                <a16:creationId xmlns:a16="http://schemas.microsoft.com/office/drawing/2014/main" id="{73D9287F-6A3C-473D-91B5-5D2910AE6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98" b="30663"/>
          <a:stretch/>
        </p:blipFill>
        <p:spPr bwMode="auto">
          <a:xfrm>
            <a:off x="4717319" y="2261370"/>
            <a:ext cx="1570459" cy="38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RÃ©sultat de recherche d'images pour &quot;wallet skip&quot;">
            <a:extLst>
              <a:ext uri="{FF2B5EF4-FFF2-40B4-BE49-F238E27FC236}">
                <a16:creationId xmlns:a16="http://schemas.microsoft.com/office/drawing/2014/main" id="{9722ADE4-7D9B-40B3-BF75-68F70F9E7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51"/>
          <a:stretch/>
        </p:blipFill>
        <p:spPr bwMode="auto">
          <a:xfrm>
            <a:off x="6405788" y="2234130"/>
            <a:ext cx="727983" cy="68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RÃ©sultat de recherche d'images pour &quot;venmo logo&quot;">
            <a:extLst>
              <a:ext uri="{FF2B5EF4-FFF2-40B4-BE49-F238E27FC236}">
                <a16:creationId xmlns:a16="http://schemas.microsoft.com/office/drawing/2014/main" id="{991E6EDE-324F-4249-9096-B1D7612B7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200" y="3079003"/>
            <a:ext cx="1116183" cy="21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RÃ©sultat de recherche d'images pour &quot;square cash logo&quot;">
            <a:extLst>
              <a:ext uri="{FF2B5EF4-FFF2-40B4-BE49-F238E27FC236}">
                <a16:creationId xmlns:a16="http://schemas.microsoft.com/office/drawing/2014/main" id="{C101C032-9BDE-425A-A7F5-166D47B64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92" b="27874"/>
          <a:stretch/>
        </p:blipFill>
        <p:spPr bwMode="auto">
          <a:xfrm>
            <a:off x="4976940" y="4024426"/>
            <a:ext cx="1770417" cy="47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D876EF-EE48-43B7-BAF9-3261D73D1D7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20607" b="24482"/>
          <a:stretch/>
        </p:blipFill>
        <p:spPr>
          <a:xfrm>
            <a:off x="5830370" y="3424899"/>
            <a:ext cx="1080067" cy="593080"/>
          </a:xfrm>
          <a:prstGeom prst="rect">
            <a:avLst/>
          </a:prstGeom>
        </p:spPr>
      </p:pic>
      <p:pic>
        <p:nvPicPr>
          <p:cNvPr id="4134" name="Picture 38" descr="RÃ©sultat de recherche d'images pour &quot;fastacash&quot;">
            <a:extLst>
              <a:ext uri="{FF2B5EF4-FFF2-40B4-BE49-F238E27FC236}">
                <a16:creationId xmlns:a16="http://schemas.microsoft.com/office/drawing/2014/main" id="{405641CB-E193-4ABD-A4EA-B2C0B99F2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354" y="3094710"/>
            <a:ext cx="1647262" cy="32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539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ángulo redondeado 80"/>
          <p:cNvSpPr/>
          <p:nvPr/>
        </p:nvSpPr>
        <p:spPr>
          <a:xfrm>
            <a:off x="489736" y="2892022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1D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DD2B2B"/>
              </a:solidFill>
            </a:endParaRPr>
          </a:p>
        </p:txBody>
      </p:sp>
      <p:grpSp>
        <p:nvGrpSpPr>
          <p:cNvPr id="82" name="Agrupar 81"/>
          <p:cNvGrpSpPr/>
          <p:nvPr/>
        </p:nvGrpSpPr>
        <p:grpSpPr>
          <a:xfrm>
            <a:off x="1313337" y="2837043"/>
            <a:ext cx="262984" cy="257025"/>
            <a:chOff x="891831" y="3138791"/>
            <a:chExt cx="262984" cy="257025"/>
          </a:xfrm>
          <a:solidFill>
            <a:srgbClr val="0F7332"/>
          </a:solidFill>
        </p:grpSpPr>
        <p:sp>
          <p:nvSpPr>
            <p:cNvPr id="83" name="Forma libre 82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>
                <a:solidFill>
                  <a:srgbClr val="DD2B2B"/>
                </a:solidFill>
              </a:endParaRPr>
            </a:p>
          </p:txBody>
        </p:sp>
        <p:sp>
          <p:nvSpPr>
            <p:cNvPr id="84" name="Forma libre 83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>
                <a:solidFill>
                  <a:srgbClr val="DD2B2B"/>
                </a:solidFill>
              </a:endParaRPr>
            </a:p>
          </p:txBody>
        </p:sp>
      </p:grpSp>
      <p:sp>
        <p:nvSpPr>
          <p:cNvPr id="85" name="Rectángulo redondeado 84"/>
          <p:cNvSpPr/>
          <p:nvPr/>
        </p:nvSpPr>
        <p:spPr>
          <a:xfrm>
            <a:off x="6076338" y="2502763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0F7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DD2B2B"/>
              </a:solidFill>
            </a:endParaRPr>
          </a:p>
        </p:txBody>
      </p:sp>
      <p:grpSp>
        <p:nvGrpSpPr>
          <p:cNvPr id="86" name="Agrupar 85"/>
          <p:cNvGrpSpPr/>
          <p:nvPr/>
        </p:nvGrpSpPr>
        <p:grpSpPr>
          <a:xfrm>
            <a:off x="7668248" y="2334835"/>
            <a:ext cx="262984" cy="257025"/>
            <a:chOff x="891831" y="3138791"/>
            <a:chExt cx="262984" cy="257025"/>
          </a:xfrm>
          <a:solidFill>
            <a:srgbClr val="1DD760"/>
          </a:solidFill>
        </p:grpSpPr>
        <p:sp>
          <p:nvSpPr>
            <p:cNvPr id="87" name="Forma libre 86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>
                <a:solidFill>
                  <a:srgbClr val="DD2B2B"/>
                </a:solidFill>
              </a:endParaRPr>
            </a:p>
          </p:txBody>
        </p:sp>
        <p:sp>
          <p:nvSpPr>
            <p:cNvPr id="88" name="Forma libre 87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>
                <a:solidFill>
                  <a:srgbClr val="DD2B2B"/>
                </a:solidFill>
              </a:endParaRPr>
            </a:p>
          </p:txBody>
        </p:sp>
      </p:grpSp>
      <p:sp>
        <p:nvSpPr>
          <p:cNvPr id="92" name="Forma libre 91"/>
          <p:cNvSpPr/>
          <p:nvPr/>
        </p:nvSpPr>
        <p:spPr>
          <a:xfrm>
            <a:off x="3808080" y="2831801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1D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>
              <a:solidFill>
                <a:srgbClr val="DD2B2B"/>
              </a:solidFill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3C516D8-834B-4B51-AFBC-F81F431E4D4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-289" t="26737" r="289" b="4233"/>
          <a:stretch/>
        </p:blipFill>
        <p:spPr>
          <a:xfrm>
            <a:off x="-101597" y="-21772"/>
            <a:ext cx="9303138" cy="3611823"/>
          </a:xfrm>
        </p:spPr>
      </p:pic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7E3D441F-5F33-4B05-BBDD-B5CE76C568DE}"/>
              </a:ext>
            </a:extLst>
          </p:cNvPr>
          <p:cNvSpPr txBox="1">
            <a:spLocks/>
          </p:cNvSpPr>
          <p:nvPr/>
        </p:nvSpPr>
        <p:spPr>
          <a:xfrm>
            <a:off x="2750373" y="3782357"/>
            <a:ext cx="5954383" cy="576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4400" dirty="0">
                <a:solidFill>
                  <a:srgbClr val="1DD760"/>
                </a:solidFill>
              </a:rPr>
              <a:t>S’INSPIRER DES </a:t>
            </a:r>
            <a:r>
              <a:rPr lang="es-ES_tradnl" sz="4400" b="1" dirty="0">
                <a:solidFill>
                  <a:srgbClr val="0F6B2F"/>
                </a:solidFill>
              </a:rPr>
              <a:t>GRANDS</a:t>
            </a:r>
          </a:p>
        </p:txBody>
      </p:sp>
      <p:sp>
        <p:nvSpPr>
          <p:cNvPr id="31" name="Marcador de texto 4">
            <a:extLst>
              <a:ext uri="{FF2B5EF4-FFF2-40B4-BE49-F238E27FC236}">
                <a16:creationId xmlns:a16="http://schemas.microsoft.com/office/drawing/2014/main" id="{997EA4FD-8659-4810-9DEF-60F0173132D1}"/>
              </a:ext>
            </a:extLst>
          </p:cNvPr>
          <p:cNvSpPr txBox="1">
            <a:spLocks/>
          </p:cNvSpPr>
          <p:nvPr/>
        </p:nvSpPr>
        <p:spPr>
          <a:xfrm>
            <a:off x="5328815" y="4329768"/>
            <a:ext cx="3294629" cy="2218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COMMENT </a:t>
            </a:r>
            <a:r>
              <a:rPr lang="fr-FR" sz="1800" b="1" dirty="0">
                <a:solidFill>
                  <a:srgbClr val="1DD760"/>
                </a:solidFill>
              </a:rPr>
              <a:t>SPOTIFY</a:t>
            </a:r>
            <a:r>
              <a:rPr lang="fr-F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S’ORGANISE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Image 4">
            <a:extLst>
              <a:ext uri="{FF2B5EF4-FFF2-40B4-BE49-F238E27FC236}">
                <a16:creationId xmlns:a16="http://schemas.microsoft.com/office/drawing/2014/main" id="{3C232284-DAEC-419B-AB81-4DC4DEB65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7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0"/>
          <p:cNvSpPr txBox="1">
            <a:spLocks/>
          </p:cNvSpPr>
          <p:nvPr/>
        </p:nvSpPr>
        <p:spPr>
          <a:xfrm>
            <a:off x="427399" y="4284877"/>
            <a:ext cx="2320583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GUILD</a:t>
            </a:r>
          </a:p>
        </p:txBody>
      </p:sp>
      <p:sp>
        <p:nvSpPr>
          <p:cNvPr id="45" name="Text Placeholder 23"/>
          <p:cNvSpPr txBox="1">
            <a:spLocks/>
          </p:cNvSpPr>
          <p:nvPr/>
        </p:nvSpPr>
        <p:spPr>
          <a:xfrm>
            <a:off x="427399" y="4571097"/>
            <a:ext cx="369276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groupe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d’intérêt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que tout le monde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peut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rejoindre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6" name="Forma libre 23">
            <a:extLst>
              <a:ext uri="{FF2B5EF4-FFF2-40B4-BE49-F238E27FC236}">
                <a16:creationId xmlns:a16="http://schemas.microsoft.com/office/drawing/2014/main" id="{C4C74592-8BED-44FD-9538-380AD96A5F23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1D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34B3C03B-9A2D-4DBA-999C-3C326D5FF014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S’INSPIRER DES GRANDS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7E2EB749-29B3-4FD9-9442-C3B1BB4C4306}"/>
              </a:ext>
            </a:extLst>
          </p:cNvPr>
          <p:cNvSpPr/>
          <p:nvPr/>
        </p:nvSpPr>
        <p:spPr>
          <a:xfrm>
            <a:off x="1793530" y="1376754"/>
            <a:ext cx="5556939" cy="2536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7" name="Image 4">
            <a:extLst>
              <a:ext uri="{FF2B5EF4-FFF2-40B4-BE49-F238E27FC236}">
                <a16:creationId xmlns:a16="http://schemas.microsoft.com/office/drawing/2014/main" id="{83301198-C247-4FF8-BB26-9F4B6372A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0"/>
          <p:cNvSpPr txBox="1">
            <a:spLocks/>
          </p:cNvSpPr>
          <p:nvPr/>
        </p:nvSpPr>
        <p:spPr>
          <a:xfrm>
            <a:off x="1072427" y="1431849"/>
            <a:ext cx="2320583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TRIBE DE L’EXPERIENCE CLIENT</a:t>
            </a:r>
          </a:p>
        </p:txBody>
      </p:sp>
      <p:sp>
        <p:nvSpPr>
          <p:cNvPr id="48" name="Rectángulo redondeado 47"/>
          <p:cNvSpPr/>
          <p:nvPr/>
        </p:nvSpPr>
        <p:spPr>
          <a:xfrm>
            <a:off x="843301" y="1473320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1D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Forma libre 23">
            <a:extLst>
              <a:ext uri="{FF2B5EF4-FFF2-40B4-BE49-F238E27FC236}">
                <a16:creationId xmlns:a16="http://schemas.microsoft.com/office/drawing/2014/main" id="{C4C74592-8BED-44FD-9538-380AD96A5F23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1D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34B3C03B-9A2D-4DBA-999C-3C326D5FF014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EXEMPLES DE TRIBES POTENTIELLES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E14F55-746D-4ABC-AC88-C6935FACD619}"/>
              </a:ext>
            </a:extLst>
          </p:cNvPr>
          <p:cNvSpPr/>
          <p:nvPr/>
        </p:nvSpPr>
        <p:spPr>
          <a:xfrm>
            <a:off x="1072427" y="1672205"/>
            <a:ext cx="4572000" cy="152349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defTabSz="914400">
              <a:buClr>
                <a:srgbClr val="4D4D4D"/>
              </a:buClr>
              <a:buSzPct val="100000"/>
              <a:defRPr/>
            </a:pPr>
            <a:r>
              <a:rPr lang="fr-F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Périmètre</a:t>
            </a:r>
            <a:r>
              <a:rPr lang="fr-FR" sz="1200" b="1" kern="0" dirty="0">
                <a:solidFill>
                  <a:srgbClr val="45688B"/>
                </a:solidFill>
                <a:latin typeface="Montserrat Light"/>
              </a:rPr>
              <a:t> :</a:t>
            </a:r>
          </a:p>
          <a:p>
            <a:pPr marL="0" lvl="1" defTabSz="914400">
              <a:buClr>
                <a:srgbClr val="4D4D4D"/>
              </a:buClr>
              <a:buSzPct val="100000"/>
              <a:defRPr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Commence quand un produit est choisi et s'étend jusqu'à l'exécution et la gestion</a:t>
            </a:r>
          </a:p>
          <a:p>
            <a:pPr marL="0" lvl="1" defTabSz="914400">
              <a:spcBef>
                <a:spcPts val="600"/>
              </a:spcBef>
              <a:buClr>
                <a:srgbClr val="4D4D4D"/>
              </a:buClr>
              <a:buSzPct val="100000"/>
              <a:defRPr/>
            </a:pPr>
            <a:r>
              <a:rPr lang="fr-F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Composition humaine type : </a:t>
            </a:r>
            <a:br>
              <a:rPr lang="fr-FR" sz="1200" kern="0" dirty="0">
                <a:solidFill>
                  <a:srgbClr val="45688B"/>
                </a:solidFill>
                <a:latin typeface="Montserrat Light"/>
              </a:rPr>
            </a:b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Deux-tiers technologie, un-tiers métiers</a:t>
            </a:r>
          </a:p>
          <a:p>
            <a:pPr marL="0" lvl="1" defTabSz="914400">
              <a:spcBef>
                <a:spcPts val="600"/>
              </a:spcBef>
              <a:buClr>
                <a:srgbClr val="4D4D4D"/>
              </a:buClr>
              <a:buSzPct val="100000"/>
              <a:defRPr/>
            </a:pPr>
            <a:r>
              <a:rPr lang="fr-F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Exemple: </a:t>
            </a:r>
          </a:p>
          <a:p>
            <a:pPr marL="0" lvl="1" defTabSz="914400">
              <a:spcBef>
                <a:spcPts val="600"/>
              </a:spcBef>
              <a:buClr>
                <a:srgbClr val="4D4D4D"/>
              </a:buClr>
              <a:buSzPct val="100000"/>
              <a:defRPr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Crédit Conso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BC6AFD5C-6B10-44C8-82D7-AB640BA65FCE}"/>
              </a:ext>
            </a:extLst>
          </p:cNvPr>
          <p:cNvSpPr txBox="1">
            <a:spLocks/>
          </p:cNvSpPr>
          <p:nvPr/>
        </p:nvSpPr>
        <p:spPr>
          <a:xfrm>
            <a:off x="4363443" y="2769732"/>
            <a:ext cx="2320583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TRIBE DE L’ENABLEMENT</a:t>
            </a:r>
          </a:p>
        </p:txBody>
      </p:sp>
      <p:sp>
        <p:nvSpPr>
          <p:cNvPr id="21" name="Rectángulo redondeado 47">
            <a:extLst>
              <a:ext uri="{FF2B5EF4-FFF2-40B4-BE49-F238E27FC236}">
                <a16:creationId xmlns:a16="http://schemas.microsoft.com/office/drawing/2014/main" id="{7915CF5A-BC12-4690-9156-0356755FA883}"/>
              </a:ext>
            </a:extLst>
          </p:cNvPr>
          <p:cNvSpPr/>
          <p:nvPr/>
        </p:nvSpPr>
        <p:spPr>
          <a:xfrm>
            <a:off x="4134317" y="2811203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1D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C71A8E-2660-4ECA-A910-03A302BBC22A}"/>
              </a:ext>
            </a:extLst>
          </p:cNvPr>
          <p:cNvSpPr/>
          <p:nvPr/>
        </p:nvSpPr>
        <p:spPr>
          <a:xfrm>
            <a:off x="4363443" y="3010088"/>
            <a:ext cx="4572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defTabSz="914400">
              <a:buClr>
                <a:srgbClr val="4D4D4D"/>
              </a:buClr>
              <a:buSzPct val="100000"/>
              <a:defRPr/>
            </a:pPr>
            <a:r>
              <a:rPr lang="fr-F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Périmètre</a:t>
            </a:r>
            <a:r>
              <a:rPr lang="fr-FR" sz="1200" b="1" kern="0" dirty="0">
                <a:solidFill>
                  <a:srgbClr val="45688B"/>
                </a:solidFill>
                <a:latin typeface="Montserrat Light"/>
              </a:rPr>
              <a:t> :</a:t>
            </a:r>
          </a:p>
          <a:p>
            <a:pPr marL="0" lvl="1">
              <a:buClr>
                <a:srgbClr val="4D4D4D"/>
              </a:buClr>
              <a:buSzPct val="100000"/>
              <a:defRPr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Permet à des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squads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d'autres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tribes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de travailler indépendamment en fournissant des systèmes, des applications et une architecture</a:t>
            </a:r>
          </a:p>
          <a:p>
            <a:pPr marL="0" lvl="1" defTabSz="914400">
              <a:spcBef>
                <a:spcPts val="600"/>
              </a:spcBef>
              <a:buClr>
                <a:srgbClr val="4D4D4D"/>
              </a:buClr>
              <a:buSzPct val="100000"/>
              <a:defRPr/>
            </a:pPr>
            <a:r>
              <a:rPr lang="fr-F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Composition humaine type : </a:t>
            </a:r>
            <a:br>
              <a:rPr lang="fr-FR" sz="1200" kern="0" dirty="0">
                <a:solidFill>
                  <a:srgbClr val="45688B"/>
                </a:solidFill>
                <a:latin typeface="Montserrat Light"/>
              </a:rPr>
            </a:b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Essentiellement technologie</a:t>
            </a:r>
          </a:p>
          <a:p>
            <a:pPr marL="0" lvl="1" defTabSz="914400">
              <a:spcBef>
                <a:spcPts val="600"/>
              </a:spcBef>
              <a:buClr>
                <a:srgbClr val="4D4D4D"/>
              </a:buClr>
              <a:buSzPct val="100000"/>
              <a:defRPr/>
            </a:pPr>
            <a:r>
              <a:rPr lang="fr-F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Exemple: </a:t>
            </a:r>
          </a:p>
          <a:p>
            <a:pPr marL="0" lvl="1">
              <a:buClr>
                <a:srgbClr val="4D4D4D"/>
              </a:buClr>
              <a:buSzPct val="100000"/>
              <a:defRPr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Construction d'une infrastructure technologique omnicanale</a:t>
            </a:r>
          </a:p>
        </p:txBody>
      </p:sp>
      <p:pic>
        <p:nvPicPr>
          <p:cNvPr id="10" name="Image 4">
            <a:extLst>
              <a:ext uri="{FF2B5EF4-FFF2-40B4-BE49-F238E27FC236}">
                <a16:creationId xmlns:a16="http://schemas.microsoft.com/office/drawing/2014/main" id="{39BA9499-E27A-466B-8355-679A9CD19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3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 23">
            <a:extLst>
              <a:ext uri="{FF2B5EF4-FFF2-40B4-BE49-F238E27FC236}">
                <a16:creationId xmlns:a16="http://schemas.microsoft.com/office/drawing/2014/main" id="{56A3E5BF-AA60-4F7C-B486-A601F25A387E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41583FED-CB3A-471E-85A4-FD0A3B2495FF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ADOPTER L’AGILITE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4" name="Image 3">
            <a:extLst>
              <a:ext uri="{FF2B5EF4-FFF2-40B4-BE49-F238E27FC236}">
                <a16:creationId xmlns:a16="http://schemas.microsoft.com/office/drawing/2014/main" id="{5499C5D0-7389-4354-8F1C-19DB872A31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00" y="1779373"/>
            <a:ext cx="3460117" cy="2369052"/>
          </a:xfrm>
          <a:prstGeom prst="rect">
            <a:avLst/>
          </a:prstGeom>
        </p:spPr>
      </p:pic>
      <p:pic>
        <p:nvPicPr>
          <p:cNvPr id="21" name="Image 2">
            <a:extLst>
              <a:ext uri="{FF2B5EF4-FFF2-40B4-BE49-F238E27FC236}">
                <a16:creationId xmlns:a16="http://schemas.microsoft.com/office/drawing/2014/main" id="{9025A6C7-31C8-4D28-82C5-FB968D72887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45394" y="2190257"/>
            <a:ext cx="4037212" cy="1326092"/>
          </a:xfrm>
          <a:prstGeom prst="rect">
            <a:avLst/>
          </a:prstGeom>
        </p:spPr>
      </p:pic>
      <p:pic>
        <p:nvPicPr>
          <p:cNvPr id="6" name="Image 4">
            <a:extLst>
              <a:ext uri="{FF2B5EF4-FFF2-40B4-BE49-F238E27FC236}">
                <a16:creationId xmlns:a16="http://schemas.microsoft.com/office/drawing/2014/main" id="{36897309-3924-4AAF-8D46-F08F01C6A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7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ycleDeprojet">
            <a:extLst>
              <a:ext uri="{FF2B5EF4-FFF2-40B4-BE49-F238E27FC236}">
                <a16:creationId xmlns:a16="http://schemas.microsoft.com/office/drawing/2014/main" id="{A7743FF4-68C7-4A4B-A9A8-98AD57D49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65" b="57245"/>
          <a:stretch>
            <a:fillRect/>
          </a:stretch>
        </p:blipFill>
        <p:spPr bwMode="auto">
          <a:xfrm>
            <a:off x="1447929" y="1302540"/>
            <a:ext cx="1811494" cy="139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ycleDeprojet">
            <a:extLst>
              <a:ext uri="{FF2B5EF4-FFF2-40B4-BE49-F238E27FC236}">
                <a16:creationId xmlns:a16="http://schemas.microsoft.com/office/drawing/2014/main" id="{B6EE29E7-8486-4B89-A2D5-09E03A618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5" r="23424" b="54156"/>
          <a:stretch>
            <a:fillRect/>
          </a:stretch>
        </p:blipFill>
        <p:spPr bwMode="auto">
          <a:xfrm>
            <a:off x="3480458" y="1358365"/>
            <a:ext cx="2183084" cy="149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CycleDeprojet">
            <a:extLst>
              <a:ext uri="{FF2B5EF4-FFF2-40B4-BE49-F238E27FC236}">
                <a16:creationId xmlns:a16="http://schemas.microsoft.com/office/drawing/2014/main" id="{07AD25C2-9716-49B7-9796-3F8668F77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76" b="62708"/>
          <a:stretch>
            <a:fillRect/>
          </a:stretch>
        </p:blipFill>
        <p:spPr bwMode="auto">
          <a:xfrm>
            <a:off x="6332083" y="1373117"/>
            <a:ext cx="1207662" cy="1215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 descr="CycleDeprojet">
            <a:extLst>
              <a:ext uri="{FF2B5EF4-FFF2-40B4-BE49-F238E27FC236}">
                <a16:creationId xmlns:a16="http://schemas.microsoft.com/office/drawing/2014/main" id="{675DC368-BAAC-4AAD-A4AF-D596AFA24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76" t="35867"/>
          <a:stretch>
            <a:fillRect/>
          </a:stretch>
        </p:blipFill>
        <p:spPr bwMode="auto">
          <a:xfrm>
            <a:off x="6332082" y="2695997"/>
            <a:ext cx="1207663" cy="209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 descr="CycleDeprojet">
            <a:extLst>
              <a:ext uri="{FF2B5EF4-FFF2-40B4-BE49-F238E27FC236}">
                <a16:creationId xmlns:a16="http://schemas.microsoft.com/office/drawing/2014/main" id="{617DA3F4-8CD7-4968-ABA2-BB4F9399C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46" t="51544" r="24324"/>
          <a:stretch>
            <a:fillRect/>
          </a:stretch>
        </p:blipFill>
        <p:spPr bwMode="auto">
          <a:xfrm>
            <a:off x="4102985" y="3190328"/>
            <a:ext cx="1532804" cy="157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4" descr="CycleDeprojet">
            <a:extLst>
              <a:ext uri="{FF2B5EF4-FFF2-40B4-BE49-F238E27FC236}">
                <a16:creationId xmlns:a16="http://schemas.microsoft.com/office/drawing/2014/main" id="{9F840A6A-8D90-44C4-88FF-0EF690F8C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44" r="55855"/>
          <a:stretch>
            <a:fillRect/>
          </a:stretch>
        </p:blipFill>
        <p:spPr bwMode="auto">
          <a:xfrm>
            <a:off x="1215686" y="2898043"/>
            <a:ext cx="2275980" cy="1765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orma libre 23">
            <a:extLst>
              <a:ext uri="{FF2B5EF4-FFF2-40B4-BE49-F238E27FC236}">
                <a16:creationId xmlns:a16="http://schemas.microsoft.com/office/drawing/2014/main" id="{56A3E5BF-AA60-4F7C-B486-A601F25A387E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41583FED-CB3A-471E-85A4-FD0A3B2495FF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ADOPTER L’AGILITE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4" name="Image 4">
            <a:extLst>
              <a:ext uri="{FF2B5EF4-FFF2-40B4-BE49-F238E27FC236}">
                <a16:creationId xmlns:a16="http://schemas.microsoft.com/office/drawing/2014/main" id="{09E7E9D5-F4FB-4961-84B9-916A97F03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0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 23">
            <a:extLst>
              <a:ext uri="{FF2B5EF4-FFF2-40B4-BE49-F238E27FC236}">
                <a16:creationId xmlns:a16="http://schemas.microsoft.com/office/drawing/2014/main" id="{56A3E5BF-AA60-4F7C-B486-A601F25A387E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41583FED-CB3A-471E-85A4-FD0A3B2495FF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POURQUOI PASSER A L’AGILE ?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4" name="Image 2" descr="Une image contenant capture d’écran&#10;&#10;Description générée avec un niveau de confiance élevé">
            <a:extLst>
              <a:ext uri="{FF2B5EF4-FFF2-40B4-BE49-F238E27FC236}">
                <a16:creationId xmlns:a16="http://schemas.microsoft.com/office/drawing/2014/main" id="{E9C7463E-8B9A-42CC-ACFF-CC507FE3CA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9" t="18252" r="29472" b="63740"/>
          <a:stretch/>
        </p:blipFill>
        <p:spPr>
          <a:xfrm>
            <a:off x="1381209" y="1280477"/>
            <a:ext cx="2294626" cy="2304182"/>
          </a:xfrm>
          <a:prstGeom prst="ellipse">
            <a:avLst/>
          </a:prstGeom>
        </p:spPr>
      </p:pic>
      <p:pic>
        <p:nvPicPr>
          <p:cNvPr id="15" name="Image 3" descr="Une image contenant capture d’écran&#10;&#10;Description générée avec un niveau de confiance élevé">
            <a:extLst>
              <a:ext uri="{FF2B5EF4-FFF2-40B4-BE49-F238E27FC236}">
                <a16:creationId xmlns:a16="http://schemas.microsoft.com/office/drawing/2014/main" id="{E82C07CD-4DDC-4D24-878F-DE289E7500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5" t="54652" r="29522" b="27215"/>
          <a:stretch/>
        </p:blipFill>
        <p:spPr>
          <a:xfrm>
            <a:off x="4989565" y="1278402"/>
            <a:ext cx="2276475" cy="2304182"/>
          </a:xfrm>
          <a:prstGeom prst="ellipse">
            <a:avLst/>
          </a:prstGeom>
        </p:spPr>
      </p:pic>
      <p:sp>
        <p:nvSpPr>
          <p:cNvPr id="16" name="ZoneTexte 4">
            <a:extLst>
              <a:ext uri="{FF2B5EF4-FFF2-40B4-BE49-F238E27FC236}">
                <a16:creationId xmlns:a16="http://schemas.microsoft.com/office/drawing/2014/main" id="{DFB24046-4CE5-4AF2-8F63-8400C4648FC3}"/>
              </a:ext>
            </a:extLst>
          </p:cNvPr>
          <p:cNvSpPr txBox="1"/>
          <p:nvPr/>
        </p:nvSpPr>
        <p:spPr>
          <a:xfrm>
            <a:off x="572365" y="3728097"/>
            <a:ext cx="310347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MA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Le modèle en cascade requiert un planning détaillé au tout début du projet.</a:t>
            </a:r>
            <a:br>
              <a:rPr lang="fr-MA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</a:br>
            <a:endParaRPr lang="fr-MA" sz="1100" b="1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 algn="r"/>
            <a:r>
              <a:rPr lang="fr-MA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Toutes les étapes et les interactions sont tracées en amont.  Le passage à une étape ne se fait qu’après avoir livré la précédente</a:t>
            </a:r>
          </a:p>
          <a:p>
            <a:pPr algn="r"/>
            <a:endParaRPr lang="fr-MA" sz="1100" b="1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ZoneTexte 6">
            <a:extLst>
              <a:ext uri="{FF2B5EF4-FFF2-40B4-BE49-F238E27FC236}">
                <a16:creationId xmlns:a16="http://schemas.microsoft.com/office/drawing/2014/main" id="{07A5C483-4598-4734-A4D6-BA511F911A5D}"/>
              </a:ext>
            </a:extLst>
          </p:cNvPr>
          <p:cNvSpPr txBox="1"/>
          <p:nvPr/>
        </p:nvSpPr>
        <p:spPr>
          <a:xfrm>
            <a:off x="4978335" y="3728097"/>
            <a:ext cx="323462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L’approche Agile est rapide et flexible. </a:t>
            </a:r>
          </a:p>
          <a:p>
            <a:endParaRPr lang="fr-MA" sz="1100" b="1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cs typeface="Calibri Light" panose="020F0302020204030204" pitchFamily="34" charset="0"/>
            </a:endParaRPr>
          </a:p>
          <a:p>
            <a:r>
              <a:rPr lang="fr-MA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Elle est basée sur les principes de la collaboration, l’adaptabilité et l’amélioration continue</a:t>
            </a:r>
          </a:p>
          <a:p>
            <a:r>
              <a:rPr lang="fr-MA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Les cycles de livraisons du projet sont rapides et itératifs</a:t>
            </a:r>
          </a:p>
          <a:p>
            <a:endParaRPr lang="fr-MA" sz="11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4" name="ZoneTexte 12">
            <a:extLst>
              <a:ext uri="{FF2B5EF4-FFF2-40B4-BE49-F238E27FC236}">
                <a16:creationId xmlns:a16="http://schemas.microsoft.com/office/drawing/2014/main" id="{730C9440-DB8E-426D-9673-B1B82CE47B8D}"/>
              </a:ext>
            </a:extLst>
          </p:cNvPr>
          <p:cNvSpPr txBox="1"/>
          <p:nvPr/>
        </p:nvSpPr>
        <p:spPr>
          <a:xfrm>
            <a:off x="3808755" y="2432568"/>
            <a:ext cx="1169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MA" sz="3200" b="1" dirty="0">
                <a:solidFill>
                  <a:srgbClr val="EE3B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Vs</a:t>
            </a:r>
          </a:p>
        </p:txBody>
      </p:sp>
      <p:pic>
        <p:nvPicPr>
          <p:cNvPr id="9" name="Image 4">
            <a:extLst>
              <a:ext uri="{FF2B5EF4-FFF2-40B4-BE49-F238E27FC236}">
                <a16:creationId xmlns:a16="http://schemas.microsoft.com/office/drawing/2014/main" id="{0A1F547F-E03F-4B82-A3AA-9725FEFC9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3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bre 13"/>
          <p:cNvSpPr/>
          <p:nvPr/>
        </p:nvSpPr>
        <p:spPr>
          <a:xfrm flipV="1">
            <a:off x="3421839" y="-1015108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grpSp>
        <p:nvGrpSpPr>
          <p:cNvPr id="7" name="Agrupar 6"/>
          <p:cNvGrpSpPr/>
          <p:nvPr/>
        </p:nvGrpSpPr>
        <p:grpSpPr>
          <a:xfrm>
            <a:off x="5362272" y="4693504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8" name="Forma libre 7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Forma libre 10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2" name="Rectángulo redondeado 11"/>
          <p:cNvSpPr/>
          <p:nvPr/>
        </p:nvSpPr>
        <p:spPr>
          <a:xfrm>
            <a:off x="8979169" y="3480138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Forma libre 12"/>
          <p:cNvSpPr/>
          <p:nvPr/>
        </p:nvSpPr>
        <p:spPr>
          <a:xfrm>
            <a:off x="3673774" y="264034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DD2B2B"/>
          </a:solidFill>
          <a:ln>
            <a:solidFill>
              <a:srgbClr val="DD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506196" y="1859326"/>
            <a:ext cx="2956196" cy="576956"/>
          </a:xfrm>
        </p:spPr>
        <p:txBody>
          <a:bodyPr/>
          <a:lstStyle/>
          <a:p>
            <a:r>
              <a:rPr lang="es-ES_tradnl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scrum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506196" y="2674693"/>
            <a:ext cx="2956196" cy="221850"/>
          </a:xfrm>
        </p:spPr>
        <p:txBody>
          <a:bodyPr/>
          <a:lstStyle/>
          <a:p>
            <a:r>
              <a:rPr lang="en-US" sz="1600" dirty="0">
                <a:solidFill>
                  <a:srgbClr val="DD2B2B"/>
                </a:solidFill>
              </a:rPr>
              <a:t>COMMENT </a:t>
            </a:r>
            <a:r>
              <a:rPr lang="fr-FR" sz="1600" dirty="0">
                <a:solidFill>
                  <a:srgbClr val="DD2B2B"/>
                </a:solidFill>
              </a:rPr>
              <a:t>ÇA MARCHE ?</a:t>
            </a:r>
            <a:endParaRPr lang="en-US" sz="1600" dirty="0">
              <a:solidFill>
                <a:srgbClr val="DD2B2B"/>
              </a:solidFill>
            </a:endParaRP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99591721-E06B-42B5-85A0-485FF200E84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34403" t="-6113" r="-1121" b="6113"/>
          <a:stretch/>
        </p:blipFill>
        <p:spPr>
          <a:xfrm>
            <a:off x="3673775" y="-346183"/>
            <a:ext cx="5563679" cy="5550115"/>
          </a:xfrm>
        </p:spPr>
      </p:pic>
      <p:pic>
        <p:nvPicPr>
          <p:cNvPr id="15" name="Image 4">
            <a:extLst>
              <a:ext uri="{FF2B5EF4-FFF2-40B4-BE49-F238E27FC236}">
                <a16:creationId xmlns:a16="http://schemas.microsoft.com/office/drawing/2014/main" id="{D12E17F6-A75D-45A9-B5EE-4B427F672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" y="4587408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1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SCRUM: COMMENT ÇA MARCHE ?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9" name="ZoneTexte 2">
            <a:extLst>
              <a:ext uri="{FF2B5EF4-FFF2-40B4-BE49-F238E27FC236}">
                <a16:creationId xmlns:a16="http://schemas.microsoft.com/office/drawing/2014/main" id="{6A63E7BB-92B0-486E-9342-3E1FA48A071A}"/>
              </a:ext>
            </a:extLst>
          </p:cNvPr>
          <p:cNvSpPr txBox="1"/>
          <p:nvPr/>
        </p:nvSpPr>
        <p:spPr>
          <a:xfrm>
            <a:off x="3984268" y="2459400"/>
            <a:ext cx="995786" cy="859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661" dirty="0">
                <a:solidFill>
                  <a:srgbClr val="5C5C5C"/>
                </a:solidFill>
                <a:ea typeface="ＭＳ Ｐゴシック" pitchFamily="-104" charset="-128"/>
              </a:rPr>
              <a:t>Sprint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661" dirty="0">
                <a:solidFill>
                  <a:srgbClr val="5C5C5C"/>
                </a:solidFill>
                <a:ea typeface="ＭＳ Ｐゴシック" pitchFamily="-104" charset="-128"/>
              </a:rPr>
              <a:t>2 à 4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661" dirty="0">
                <a:solidFill>
                  <a:srgbClr val="5C5C5C"/>
                </a:solidFill>
                <a:ea typeface="ＭＳ Ｐゴシック" pitchFamily="-104" charset="-128"/>
              </a:rPr>
              <a:t>semaines</a:t>
            </a: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F7DCFB84-4365-4908-B16A-32DBD46AC058}"/>
              </a:ext>
            </a:extLst>
          </p:cNvPr>
          <p:cNvSpPr>
            <a:spLocks/>
          </p:cNvSpPr>
          <p:nvPr/>
        </p:nvSpPr>
        <p:spPr bwMode="gray">
          <a:xfrm>
            <a:off x="6248828" y="3120362"/>
            <a:ext cx="222020" cy="352157"/>
          </a:xfrm>
          <a:custGeom>
            <a:avLst/>
            <a:gdLst>
              <a:gd name="T0" fmla="*/ 0 w 489"/>
              <a:gd name="T1" fmla="*/ 0 h 690"/>
              <a:gd name="T2" fmla="*/ 0 w 489"/>
              <a:gd name="T3" fmla="*/ 525 h 690"/>
              <a:gd name="T4" fmla="*/ 489 w 489"/>
              <a:gd name="T5" fmla="*/ 690 h 690"/>
              <a:gd name="T6" fmla="*/ 489 w 489"/>
              <a:gd name="T7" fmla="*/ 150 h 690"/>
              <a:gd name="T8" fmla="*/ 0 w 489"/>
              <a:gd name="T9" fmla="*/ 0 h 6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9"/>
              <a:gd name="T16" fmla="*/ 0 h 690"/>
              <a:gd name="T17" fmla="*/ 489 w 489"/>
              <a:gd name="T18" fmla="*/ 690 h 6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9" h="690">
                <a:moveTo>
                  <a:pt x="0" y="0"/>
                </a:moveTo>
                <a:lnTo>
                  <a:pt x="0" y="525"/>
                </a:lnTo>
                <a:lnTo>
                  <a:pt x="489" y="690"/>
                </a:lnTo>
                <a:lnTo>
                  <a:pt x="489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AB434"/>
          </a:solidFill>
          <a:ln w="25400" cap="flat" cmpd="sng" algn="ctr">
            <a:solidFill>
              <a:srgbClr val="FAB434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897013D-40C2-4E06-BEA6-2D2A2E44DE76}"/>
              </a:ext>
            </a:extLst>
          </p:cNvPr>
          <p:cNvSpPr>
            <a:spLocks/>
          </p:cNvSpPr>
          <p:nvPr/>
        </p:nvSpPr>
        <p:spPr bwMode="gray">
          <a:xfrm>
            <a:off x="6248828" y="3120362"/>
            <a:ext cx="222020" cy="352157"/>
          </a:xfrm>
          <a:custGeom>
            <a:avLst/>
            <a:gdLst>
              <a:gd name="T0" fmla="*/ 0 w 489"/>
              <a:gd name="T1" fmla="*/ 0 h 690"/>
              <a:gd name="T2" fmla="*/ 0 w 489"/>
              <a:gd name="T3" fmla="*/ 525 h 690"/>
              <a:gd name="T4" fmla="*/ 489 w 489"/>
              <a:gd name="T5" fmla="*/ 690 h 690"/>
              <a:gd name="T6" fmla="*/ 489 w 489"/>
              <a:gd name="T7" fmla="*/ 150 h 690"/>
              <a:gd name="T8" fmla="*/ 0 w 489"/>
              <a:gd name="T9" fmla="*/ 0 h 6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9"/>
              <a:gd name="T16" fmla="*/ 0 h 690"/>
              <a:gd name="T17" fmla="*/ 489 w 489"/>
              <a:gd name="T18" fmla="*/ 690 h 6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9" h="690">
                <a:moveTo>
                  <a:pt x="0" y="0"/>
                </a:moveTo>
                <a:lnTo>
                  <a:pt x="0" y="525"/>
                </a:lnTo>
                <a:lnTo>
                  <a:pt x="489" y="690"/>
                </a:lnTo>
                <a:lnTo>
                  <a:pt x="489" y="150"/>
                </a:lnTo>
                <a:lnTo>
                  <a:pt x="0" y="0"/>
                </a:lnTo>
              </a:path>
            </a:pathLst>
          </a:custGeom>
          <a:solidFill>
            <a:srgbClr val="FAB434"/>
          </a:solidFill>
          <a:ln w="25400" cap="flat" cmpd="sng" algn="ctr">
            <a:solidFill>
              <a:srgbClr val="FAB434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41251D8E-E49F-4999-AA23-43F917E0158B}"/>
              </a:ext>
            </a:extLst>
          </p:cNvPr>
          <p:cNvSpPr>
            <a:spLocks/>
          </p:cNvSpPr>
          <p:nvPr/>
        </p:nvSpPr>
        <p:spPr bwMode="gray">
          <a:xfrm>
            <a:off x="6470846" y="3196919"/>
            <a:ext cx="216113" cy="355219"/>
          </a:xfrm>
          <a:custGeom>
            <a:avLst/>
            <a:gdLst>
              <a:gd name="T0" fmla="*/ 0 w 475"/>
              <a:gd name="T1" fmla="*/ 0 h 697"/>
              <a:gd name="T2" fmla="*/ 0 w 475"/>
              <a:gd name="T3" fmla="*/ 540 h 697"/>
              <a:gd name="T4" fmla="*/ 475 w 475"/>
              <a:gd name="T5" fmla="*/ 697 h 697"/>
              <a:gd name="T6" fmla="*/ 475 w 475"/>
              <a:gd name="T7" fmla="*/ 143 h 697"/>
              <a:gd name="T8" fmla="*/ 0 w 475"/>
              <a:gd name="T9" fmla="*/ 0 h 6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5"/>
              <a:gd name="T16" fmla="*/ 0 h 697"/>
              <a:gd name="T17" fmla="*/ 475 w 475"/>
              <a:gd name="T18" fmla="*/ 697 h 6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5" h="697">
                <a:moveTo>
                  <a:pt x="0" y="0"/>
                </a:moveTo>
                <a:lnTo>
                  <a:pt x="0" y="540"/>
                </a:lnTo>
                <a:lnTo>
                  <a:pt x="475" y="697"/>
                </a:lnTo>
                <a:lnTo>
                  <a:pt x="475" y="143"/>
                </a:lnTo>
                <a:lnTo>
                  <a:pt x="0" y="0"/>
                </a:lnTo>
              </a:path>
            </a:pathLst>
          </a:custGeom>
          <a:solidFill>
            <a:srgbClr val="FAB434"/>
          </a:solidFill>
          <a:ln w="25400" cap="flat" cmpd="sng" algn="ctr">
            <a:solidFill>
              <a:srgbClr val="FAB434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</a:endParaRPr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9879AED5-237F-4D71-BFBB-F7A9A1069CD6}"/>
              </a:ext>
            </a:extLst>
          </p:cNvPr>
          <p:cNvSpPr>
            <a:spLocks/>
          </p:cNvSpPr>
          <p:nvPr/>
        </p:nvSpPr>
        <p:spPr bwMode="gray">
          <a:xfrm>
            <a:off x="6684004" y="3193346"/>
            <a:ext cx="219559" cy="358791"/>
          </a:xfrm>
          <a:custGeom>
            <a:avLst/>
            <a:gdLst>
              <a:gd name="T0" fmla="*/ 0 w 483"/>
              <a:gd name="T1" fmla="*/ 150 h 704"/>
              <a:gd name="T2" fmla="*/ 0 w 483"/>
              <a:gd name="T3" fmla="*/ 704 h 704"/>
              <a:gd name="T4" fmla="*/ 483 w 483"/>
              <a:gd name="T5" fmla="*/ 539 h 704"/>
              <a:gd name="T6" fmla="*/ 483 w 483"/>
              <a:gd name="T7" fmla="*/ 0 h 704"/>
              <a:gd name="T8" fmla="*/ 8 w 483"/>
              <a:gd name="T9" fmla="*/ 150 h 7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3"/>
              <a:gd name="T16" fmla="*/ 0 h 704"/>
              <a:gd name="T17" fmla="*/ 483 w 483"/>
              <a:gd name="T18" fmla="*/ 704 h 7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3" h="704">
                <a:moveTo>
                  <a:pt x="0" y="150"/>
                </a:moveTo>
                <a:lnTo>
                  <a:pt x="0" y="704"/>
                </a:lnTo>
                <a:lnTo>
                  <a:pt x="483" y="539"/>
                </a:lnTo>
                <a:lnTo>
                  <a:pt x="483" y="0"/>
                </a:lnTo>
                <a:lnTo>
                  <a:pt x="8" y="150"/>
                </a:lnTo>
              </a:path>
            </a:pathLst>
          </a:custGeom>
          <a:solidFill>
            <a:srgbClr val="000000"/>
          </a:solidFill>
          <a:ln w="11113">
            <a:solidFill>
              <a:srgbClr val="00A2D8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6A3391EC-46C3-4E12-B81E-D79E1B4E9153}"/>
              </a:ext>
            </a:extLst>
          </p:cNvPr>
          <p:cNvSpPr>
            <a:spLocks/>
          </p:cNvSpPr>
          <p:nvPr/>
        </p:nvSpPr>
        <p:spPr bwMode="gray">
          <a:xfrm>
            <a:off x="6906520" y="3120362"/>
            <a:ext cx="212174" cy="347564"/>
          </a:xfrm>
          <a:custGeom>
            <a:avLst/>
            <a:gdLst>
              <a:gd name="T0" fmla="*/ 0 w 467"/>
              <a:gd name="T1" fmla="*/ 143 h 682"/>
              <a:gd name="T2" fmla="*/ 0 w 467"/>
              <a:gd name="T3" fmla="*/ 682 h 682"/>
              <a:gd name="T4" fmla="*/ 467 w 467"/>
              <a:gd name="T5" fmla="*/ 525 h 682"/>
              <a:gd name="T6" fmla="*/ 467 w 467"/>
              <a:gd name="T7" fmla="*/ 0 h 682"/>
              <a:gd name="T8" fmla="*/ 0 w 467"/>
              <a:gd name="T9" fmla="*/ 143 h 6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7"/>
              <a:gd name="T16" fmla="*/ 0 h 682"/>
              <a:gd name="T17" fmla="*/ 467 w 467"/>
              <a:gd name="T18" fmla="*/ 682 h 6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7" h="682">
                <a:moveTo>
                  <a:pt x="0" y="143"/>
                </a:moveTo>
                <a:lnTo>
                  <a:pt x="0" y="682"/>
                </a:lnTo>
                <a:lnTo>
                  <a:pt x="467" y="525"/>
                </a:lnTo>
                <a:lnTo>
                  <a:pt x="467" y="0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A2D8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4A959B91-133C-4152-8BBB-6DF707B66FDC}"/>
              </a:ext>
            </a:extLst>
          </p:cNvPr>
          <p:cNvSpPr>
            <a:spLocks/>
          </p:cNvSpPr>
          <p:nvPr/>
        </p:nvSpPr>
        <p:spPr bwMode="gray">
          <a:xfrm>
            <a:off x="6906520" y="3120362"/>
            <a:ext cx="212174" cy="347564"/>
          </a:xfrm>
          <a:custGeom>
            <a:avLst/>
            <a:gdLst>
              <a:gd name="T0" fmla="*/ 0 w 467"/>
              <a:gd name="T1" fmla="*/ 143 h 682"/>
              <a:gd name="T2" fmla="*/ 0 w 467"/>
              <a:gd name="T3" fmla="*/ 682 h 682"/>
              <a:gd name="T4" fmla="*/ 467 w 467"/>
              <a:gd name="T5" fmla="*/ 525 h 682"/>
              <a:gd name="T6" fmla="*/ 467 w 467"/>
              <a:gd name="T7" fmla="*/ 0 h 682"/>
              <a:gd name="T8" fmla="*/ 0 w 467"/>
              <a:gd name="T9" fmla="*/ 143 h 6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7"/>
              <a:gd name="T16" fmla="*/ 0 h 682"/>
              <a:gd name="T17" fmla="*/ 467 w 467"/>
              <a:gd name="T18" fmla="*/ 682 h 6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7" h="682">
                <a:moveTo>
                  <a:pt x="0" y="143"/>
                </a:moveTo>
                <a:lnTo>
                  <a:pt x="0" y="682"/>
                </a:lnTo>
                <a:lnTo>
                  <a:pt x="467" y="525"/>
                </a:lnTo>
                <a:lnTo>
                  <a:pt x="467" y="0"/>
                </a:lnTo>
                <a:lnTo>
                  <a:pt x="0" y="143"/>
                </a:lnTo>
              </a:path>
            </a:pathLst>
          </a:custGeom>
          <a:solidFill>
            <a:srgbClr val="FFFFFF"/>
          </a:solidFill>
          <a:ln w="11113">
            <a:solidFill>
              <a:srgbClr val="00A2D8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16" name="Freeform 10">
            <a:extLst>
              <a:ext uri="{FF2B5EF4-FFF2-40B4-BE49-F238E27FC236}">
                <a16:creationId xmlns:a16="http://schemas.microsoft.com/office/drawing/2014/main" id="{DFC95EDE-92CE-4681-94F6-6D771F470ADE}"/>
              </a:ext>
            </a:extLst>
          </p:cNvPr>
          <p:cNvSpPr>
            <a:spLocks/>
          </p:cNvSpPr>
          <p:nvPr/>
        </p:nvSpPr>
        <p:spPr bwMode="gray">
          <a:xfrm>
            <a:off x="6906520" y="3388308"/>
            <a:ext cx="212174" cy="374102"/>
          </a:xfrm>
          <a:custGeom>
            <a:avLst/>
            <a:gdLst>
              <a:gd name="T0" fmla="*/ 0 w 467"/>
              <a:gd name="T1" fmla="*/ 157 h 734"/>
              <a:gd name="T2" fmla="*/ 0 w 467"/>
              <a:gd name="T3" fmla="*/ 734 h 734"/>
              <a:gd name="T4" fmla="*/ 467 w 467"/>
              <a:gd name="T5" fmla="*/ 547 h 734"/>
              <a:gd name="T6" fmla="*/ 467 w 467"/>
              <a:gd name="T7" fmla="*/ 0 h 734"/>
              <a:gd name="T8" fmla="*/ 0 w 467"/>
              <a:gd name="T9" fmla="*/ 157 h 7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7"/>
              <a:gd name="T16" fmla="*/ 0 h 734"/>
              <a:gd name="T17" fmla="*/ 467 w 467"/>
              <a:gd name="T18" fmla="*/ 734 h 73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7" h="734">
                <a:moveTo>
                  <a:pt x="0" y="157"/>
                </a:moveTo>
                <a:lnTo>
                  <a:pt x="0" y="734"/>
                </a:lnTo>
                <a:lnTo>
                  <a:pt x="467" y="547"/>
                </a:lnTo>
                <a:lnTo>
                  <a:pt x="467" y="0"/>
                </a:lnTo>
                <a:lnTo>
                  <a:pt x="0" y="1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A2D8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1FCA1CEA-AF34-420F-A13B-E47C484B7565}"/>
              </a:ext>
            </a:extLst>
          </p:cNvPr>
          <p:cNvSpPr>
            <a:spLocks/>
          </p:cNvSpPr>
          <p:nvPr/>
        </p:nvSpPr>
        <p:spPr bwMode="gray">
          <a:xfrm>
            <a:off x="6906520" y="3388308"/>
            <a:ext cx="212174" cy="374102"/>
          </a:xfrm>
          <a:custGeom>
            <a:avLst/>
            <a:gdLst>
              <a:gd name="T0" fmla="*/ 0 w 467"/>
              <a:gd name="T1" fmla="*/ 157 h 734"/>
              <a:gd name="T2" fmla="*/ 0 w 467"/>
              <a:gd name="T3" fmla="*/ 734 h 734"/>
              <a:gd name="T4" fmla="*/ 467 w 467"/>
              <a:gd name="T5" fmla="*/ 547 h 734"/>
              <a:gd name="T6" fmla="*/ 467 w 467"/>
              <a:gd name="T7" fmla="*/ 0 h 734"/>
              <a:gd name="T8" fmla="*/ 0 w 467"/>
              <a:gd name="T9" fmla="*/ 157 h 7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7"/>
              <a:gd name="T16" fmla="*/ 0 h 734"/>
              <a:gd name="T17" fmla="*/ 467 w 467"/>
              <a:gd name="T18" fmla="*/ 734 h 73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7" h="734">
                <a:moveTo>
                  <a:pt x="0" y="157"/>
                </a:moveTo>
                <a:lnTo>
                  <a:pt x="0" y="734"/>
                </a:lnTo>
                <a:lnTo>
                  <a:pt x="467" y="547"/>
                </a:lnTo>
                <a:lnTo>
                  <a:pt x="467" y="0"/>
                </a:lnTo>
                <a:lnTo>
                  <a:pt x="0" y="157"/>
                </a:lnTo>
              </a:path>
            </a:pathLst>
          </a:custGeom>
          <a:solidFill>
            <a:srgbClr val="FFFFFF"/>
          </a:solidFill>
          <a:ln w="11113">
            <a:solidFill>
              <a:srgbClr val="00A2D8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18" name="Freeform 12">
            <a:extLst>
              <a:ext uri="{FF2B5EF4-FFF2-40B4-BE49-F238E27FC236}">
                <a16:creationId xmlns:a16="http://schemas.microsoft.com/office/drawing/2014/main" id="{0F106CCD-1997-499A-A277-862D860DC934}"/>
              </a:ext>
            </a:extLst>
          </p:cNvPr>
          <p:cNvSpPr>
            <a:spLocks/>
          </p:cNvSpPr>
          <p:nvPr/>
        </p:nvSpPr>
        <p:spPr bwMode="gray">
          <a:xfrm>
            <a:off x="6686958" y="3467933"/>
            <a:ext cx="219559" cy="389924"/>
          </a:xfrm>
          <a:custGeom>
            <a:avLst/>
            <a:gdLst>
              <a:gd name="T0" fmla="*/ 483 w 483"/>
              <a:gd name="T1" fmla="*/ 0 h 764"/>
              <a:gd name="T2" fmla="*/ 483 w 483"/>
              <a:gd name="T3" fmla="*/ 577 h 764"/>
              <a:gd name="T4" fmla="*/ 0 w 483"/>
              <a:gd name="T5" fmla="*/ 764 h 764"/>
              <a:gd name="T6" fmla="*/ 0 w 483"/>
              <a:gd name="T7" fmla="*/ 165 h 764"/>
              <a:gd name="T8" fmla="*/ 483 w 483"/>
              <a:gd name="T9" fmla="*/ 0 h 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3"/>
              <a:gd name="T16" fmla="*/ 0 h 764"/>
              <a:gd name="T17" fmla="*/ 483 w 483"/>
              <a:gd name="T18" fmla="*/ 764 h 7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3" h="764">
                <a:moveTo>
                  <a:pt x="483" y="0"/>
                </a:moveTo>
                <a:lnTo>
                  <a:pt x="483" y="577"/>
                </a:lnTo>
                <a:lnTo>
                  <a:pt x="0" y="764"/>
                </a:lnTo>
                <a:lnTo>
                  <a:pt x="0" y="165"/>
                </a:lnTo>
                <a:lnTo>
                  <a:pt x="483" y="0"/>
                </a:lnTo>
              </a:path>
            </a:pathLst>
          </a:custGeom>
          <a:solidFill>
            <a:srgbClr val="000000"/>
          </a:solidFill>
          <a:ln w="11113">
            <a:solidFill>
              <a:srgbClr val="00A2D8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grpSp>
        <p:nvGrpSpPr>
          <p:cNvPr id="19" name="Group 13">
            <a:extLst>
              <a:ext uri="{FF2B5EF4-FFF2-40B4-BE49-F238E27FC236}">
                <a16:creationId xmlns:a16="http://schemas.microsoft.com/office/drawing/2014/main" id="{07E5E47B-DBCA-43AE-A9B7-F74B7801FDB6}"/>
              </a:ext>
            </a:extLst>
          </p:cNvPr>
          <p:cNvGrpSpPr>
            <a:grpSpLocks/>
          </p:cNvGrpSpPr>
          <p:nvPr/>
        </p:nvGrpSpPr>
        <p:grpSpPr bwMode="auto">
          <a:xfrm>
            <a:off x="6470849" y="3467933"/>
            <a:ext cx="435671" cy="389924"/>
            <a:chOff x="1418" y="2838"/>
            <a:chExt cx="958" cy="764"/>
          </a:xfrm>
        </p:grpSpPr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3500FD71-70C9-4F5D-9F87-DEE6A10D81E7}"/>
                </a:ext>
              </a:extLst>
            </p:cNvPr>
            <p:cNvSpPr>
              <a:spLocks/>
            </p:cNvSpPr>
            <p:nvPr/>
          </p:nvSpPr>
          <p:spPr bwMode="gray">
            <a:xfrm>
              <a:off x="1893" y="2838"/>
              <a:ext cx="483" cy="764"/>
            </a:xfrm>
            <a:custGeom>
              <a:avLst/>
              <a:gdLst>
                <a:gd name="T0" fmla="*/ 483 w 483"/>
                <a:gd name="T1" fmla="*/ 0 h 764"/>
                <a:gd name="T2" fmla="*/ 483 w 483"/>
                <a:gd name="T3" fmla="*/ 577 h 764"/>
                <a:gd name="T4" fmla="*/ 0 w 483"/>
                <a:gd name="T5" fmla="*/ 764 h 764"/>
                <a:gd name="T6" fmla="*/ 0 w 483"/>
                <a:gd name="T7" fmla="*/ 165 h 764"/>
                <a:gd name="T8" fmla="*/ 483 w 483"/>
                <a:gd name="T9" fmla="*/ 0 h 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3"/>
                <a:gd name="T16" fmla="*/ 0 h 764"/>
                <a:gd name="T17" fmla="*/ 483 w 483"/>
                <a:gd name="T18" fmla="*/ 764 h 7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3" h="764">
                  <a:moveTo>
                    <a:pt x="483" y="0"/>
                  </a:moveTo>
                  <a:lnTo>
                    <a:pt x="483" y="577"/>
                  </a:lnTo>
                  <a:lnTo>
                    <a:pt x="0" y="764"/>
                  </a:lnTo>
                  <a:lnTo>
                    <a:pt x="0" y="165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FAB434"/>
            </a:solidFill>
            <a:ln w="25400" cap="flat" cmpd="sng" algn="ctr">
              <a:solidFill>
                <a:srgbClr val="FAB434">
                  <a:shade val="50000"/>
                </a:srgbClr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661" kern="0" dirty="0">
                <a:solidFill>
                  <a:srgbClr val="5C5C5C"/>
                </a:solidFill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3CF5932-8B25-4373-B004-DD7C49E6EB6D}"/>
                </a:ext>
              </a:extLst>
            </p:cNvPr>
            <p:cNvSpPr>
              <a:spLocks/>
            </p:cNvSpPr>
            <p:nvPr/>
          </p:nvSpPr>
          <p:spPr bwMode="gray">
            <a:xfrm>
              <a:off x="1418" y="2846"/>
              <a:ext cx="475" cy="756"/>
            </a:xfrm>
            <a:custGeom>
              <a:avLst/>
              <a:gdLst>
                <a:gd name="T0" fmla="*/ 475 w 475"/>
                <a:gd name="T1" fmla="*/ 157 h 756"/>
                <a:gd name="T2" fmla="*/ 475 w 475"/>
                <a:gd name="T3" fmla="*/ 756 h 756"/>
                <a:gd name="T4" fmla="*/ 0 w 475"/>
                <a:gd name="T5" fmla="*/ 577 h 756"/>
                <a:gd name="T6" fmla="*/ 0 w 475"/>
                <a:gd name="T7" fmla="*/ 0 h 756"/>
                <a:gd name="T8" fmla="*/ 475 w 475"/>
                <a:gd name="T9" fmla="*/ 157 h 7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5"/>
                <a:gd name="T16" fmla="*/ 0 h 756"/>
                <a:gd name="T17" fmla="*/ 475 w 475"/>
                <a:gd name="T18" fmla="*/ 756 h 7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5" h="756">
                  <a:moveTo>
                    <a:pt x="475" y="157"/>
                  </a:moveTo>
                  <a:lnTo>
                    <a:pt x="475" y="756"/>
                  </a:lnTo>
                  <a:lnTo>
                    <a:pt x="0" y="577"/>
                  </a:lnTo>
                  <a:lnTo>
                    <a:pt x="0" y="0"/>
                  </a:lnTo>
                  <a:lnTo>
                    <a:pt x="475" y="157"/>
                  </a:lnTo>
                  <a:close/>
                </a:path>
              </a:pathLst>
            </a:custGeom>
            <a:solidFill>
              <a:srgbClr val="FAB434"/>
            </a:solidFill>
            <a:ln w="25400" cap="flat" cmpd="sng" algn="ctr">
              <a:solidFill>
                <a:srgbClr val="FAB434">
                  <a:shade val="50000"/>
                </a:srgbClr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661" kern="0" dirty="0">
                <a:solidFill>
                  <a:srgbClr val="5C5C5C"/>
                </a:solidFill>
              </a:endParaRPr>
            </a:p>
          </p:txBody>
        </p:sp>
      </p:grpSp>
      <p:sp>
        <p:nvSpPr>
          <p:cNvPr id="22" name="Freeform 17">
            <a:extLst>
              <a:ext uri="{FF2B5EF4-FFF2-40B4-BE49-F238E27FC236}">
                <a16:creationId xmlns:a16="http://schemas.microsoft.com/office/drawing/2014/main" id="{FFBD514D-FA12-4BD8-A7CE-ED5A5774A874}"/>
              </a:ext>
            </a:extLst>
          </p:cNvPr>
          <p:cNvSpPr>
            <a:spLocks/>
          </p:cNvSpPr>
          <p:nvPr/>
        </p:nvSpPr>
        <p:spPr bwMode="gray">
          <a:xfrm>
            <a:off x="6248828" y="3388309"/>
            <a:ext cx="222020" cy="378185"/>
          </a:xfrm>
          <a:custGeom>
            <a:avLst/>
            <a:gdLst>
              <a:gd name="T0" fmla="*/ 489 w 489"/>
              <a:gd name="T1" fmla="*/ 165 h 742"/>
              <a:gd name="T2" fmla="*/ 489 w 489"/>
              <a:gd name="T3" fmla="*/ 742 h 742"/>
              <a:gd name="T4" fmla="*/ 0 w 489"/>
              <a:gd name="T5" fmla="*/ 547 h 742"/>
              <a:gd name="T6" fmla="*/ 0 w 489"/>
              <a:gd name="T7" fmla="*/ 0 h 742"/>
              <a:gd name="T8" fmla="*/ 489 w 489"/>
              <a:gd name="T9" fmla="*/ 165 h 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9"/>
              <a:gd name="T16" fmla="*/ 0 h 742"/>
              <a:gd name="T17" fmla="*/ 489 w 489"/>
              <a:gd name="T18" fmla="*/ 742 h 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9" h="742">
                <a:moveTo>
                  <a:pt x="489" y="165"/>
                </a:moveTo>
                <a:lnTo>
                  <a:pt x="489" y="742"/>
                </a:lnTo>
                <a:lnTo>
                  <a:pt x="0" y="547"/>
                </a:lnTo>
                <a:lnTo>
                  <a:pt x="0" y="0"/>
                </a:lnTo>
                <a:lnTo>
                  <a:pt x="489" y="165"/>
                </a:lnTo>
                <a:close/>
              </a:path>
            </a:pathLst>
          </a:custGeom>
          <a:solidFill>
            <a:srgbClr val="FAB434"/>
          </a:solidFill>
          <a:ln w="25400" cap="flat" cmpd="sng" algn="ctr">
            <a:solidFill>
              <a:srgbClr val="FAB434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</a:endParaRPr>
          </a:p>
        </p:txBody>
      </p:sp>
      <p:sp>
        <p:nvSpPr>
          <p:cNvPr id="23" name="Freeform 18">
            <a:extLst>
              <a:ext uri="{FF2B5EF4-FFF2-40B4-BE49-F238E27FC236}">
                <a16:creationId xmlns:a16="http://schemas.microsoft.com/office/drawing/2014/main" id="{24AA3F22-601B-48D7-9C6D-E2190DC95F58}"/>
              </a:ext>
            </a:extLst>
          </p:cNvPr>
          <p:cNvSpPr>
            <a:spLocks/>
          </p:cNvSpPr>
          <p:nvPr/>
        </p:nvSpPr>
        <p:spPr bwMode="gray">
          <a:xfrm>
            <a:off x="6248828" y="3388309"/>
            <a:ext cx="222020" cy="378185"/>
          </a:xfrm>
          <a:custGeom>
            <a:avLst/>
            <a:gdLst>
              <a:gd name="T0" fmla="*/ 489 w 489"/>
              <a:gd name="T1" fmla="*/ 165 h 742"/>
              <a:gd name="T2" fmla="*/ 489 w 489"/>
              <a:gd name="T3" fmla="*/ 742 h 742"/>
              <a:gd name="T4" fmla="*/ 0 w 489"/>
              <a:gd name="T5" fmla="*/ 547 h 742"/>
              <a:gd name="T6" fmla="*/ 0 w 489"/>
              <a:gd name="T7" fmla="*/ 0 h 742"/>
              <a:gd name="T8" fmla="*/ 489 w 489"/>
              <a:gd name="T9" fmla="*/ 165 h 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9"/>
              <a:gd name="T16" fmla="*/ 0 h 742"/>
              <a:gd name="T17" fmla="*/ 489 w 489"/>
              <a:gd name="T18" fmla="*/ 742 h 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9" h="742">
                <a:moveTo>
                  <a:pt x="489" y="165"/>
                </a:moveTo>
                <a:lnTo>
                  <a:pt x="489" y="742"/>
                </a:lnTo>
                <a:lnTo>
                  <a:pt x="0" y="547"/>
                </a:lnTo>
                <a:lnTo>
                  <a:pt x="0" y="0"/>
                </a:lnTo>
                <a:lnTo>
                  <a:pt x="489" y="165"/>
                </a:lnTo>
              </a:path>
            </a:pathLst>
          </a:custGeom>
          <a:solidFill>
            <a:srgbClr val="FAB434"/>
          </a:solidFill>
          <a:ln w="25400" cap="flat" cmpd="sng" algn="ctr">
            <a:solidFill>
              <a:srgbClr val="FAB434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</a:endParaRPr>
          </a:p>
        </p:txBody>
      </p:sp>
      <p:grpSp>
        <p:nvGrpSpPr>
          <p:cNvPr id="24" name="Group 19">
            <a:extLst>
              <a:ext uri="{FF2B5EF4-FFF2-40B4-BE49-F238E27FC236}">
                <a16:creationId xmlns:a16="http://schemas.microsoft.com/office/drawing/2014/main" id="{4F209E4C-86B1-45F0-BD50-FD0B37773916}"/>
              </a:ext>
            </a:extLst>
          </p:cNvPr>
          <p:cNvGrpSpPr>
            <a:grpSpLocks/>
          </p:cNvGrpSpPr>
          <p:nvPr/>
        </p:nvGrpSpPr>
        <p:grpSpPr bwMode="auto">
          <a:xfrm>
            <a:off x="6470849" y="3135674"/>
            <a:ext cx="435671" cy="416463"/>
            <a:chOff x="1418" y="2186"/>
            <a:chExt cx="958" cy="817"/>
          </a:xfrm>
        </p:grpSpPr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7EF1F0B1-AF3B-439D-8798-E6E63E33E6D5}"/>
                </a:ext>
              </a:extLst>
            </p:cNvPr>
            <p:cNvSpPr>
              <a:spLocks/>
            </p:cNvSpPr>
            <p:nvPr/>
          </p:nvSpPr>
          <p:spPr bwMode="gray">
            <a:xfrm>
              <a:off x="1418" y="2306"/>
              <a:ext cx="475" cy="697"/>
            </a:xfrm>
            <a:custGeom>
              <a:avLst/>
              <a:gdLst>
                <a:gd name="T0" fmla="*/ 0 w 475"/>
                <a:gd name="T1" fmla="*/ 0 h 697"/>
                <a:gd name="T2" fmla="*/ 0 w 475"/>
                <a:gd name="T3" fmla="*/ 540 h 697"/>
                <a:gd name="T4" fmla="*/ 475 w 475"/>
                <a:gd name="T5" fmla="*/ 697 h 697"/>
                <a:gd name="T6" fmla="*/ 475 w 475"/>
                <a:gd name="T7" fmla="*/ 143 h 697"/>
                <a:gd name="T8" fmla="*/ 0 w 475"/>
                <a:gd name="T9" fmla="*/ 0 h 6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5"/>
                <a:gd name="T16" fmla="*/ 0 h 697"/>
                <a:gd name="T17" fmla="*/ 475 w 475"/>
                <a:gd name="T18" fmla="*/ 697 h 6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5" h="697">
                  <a:moveTo>
                    <a:pt x="0" y="0"/>
                  </a:moveTo>
                  <a:lnTo>
                    <a:pt x="0" y="540"/>
                  </a:lnTo>
                  <a:lnTo>
                    <a:pt x="475" y="697"/>
                  </a:lnTo>
                  <a:lnTo>
                    <a:pt x="475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B434"/>
            </a:solidFill>
            <a:ln w="25400" cap="flat" cmpd="sng" algn="ctr">
              <a:solidFill>
                <a:srgbClr val="FAB434">
                  <a:shade val="50000"/>
                </a:srgbClr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661" kern="0" dirty="0">
                <a:solidFill>
                  <a:srgbClr val="5C5C5C"/>
                </a:solidFill>
              </a:endParaRPr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D765FFF2-1F68-40CB-842E-CEBDEC2FA6E4}"/>
                </a:ext>
              </a:extLst>
            </p:cNvPr>
            <p:cNvSpPr>
              <a:spLocks/>
            </p:cNvSpPr>
            <p:nvPr/>
          </p:nvSpPr>
          <p:spPr bwMode="gray">
            <a:xfrm>
              <a:off x="1893" y="2299"/>
              <a:ext cx="483" cy="704"/>
            </a:xfrm>
            <a:custGeom>
              <a:avLst/>
              <a:gdLst>
                <a:gd name="T0" fmla="*/ 0 w 483"/>
                <a:gd name="T1" fmla="*/ 150 h 704"/>
                <a:gd name="T2" fmla="*/ 0 w 483"/>
                <a:gd name="T3" fmla="*/ 704 h 704"/>
                <a:gd name="T4" fmla="*/ 483 w 483"/>
                <a:gd name="T5" fmla="*/ 539 h 704"/>
                <a:gd name="T6" fmla="*/ 483 w 483"/>
                <a:gd name="T7" fmla="*/ 0 h 704"/>
                <a:gd name="T8" fmla="*/ 8 w 483"/>
                <a:gd name="T9" fmla="*/ 150 h 704"/>
                <a:gd name="T10" fmla="*/ 0 w 483"/>
                <a:gd name="T11" fmla="*/ 150 h 70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3"/>
                <a:gd name="T19" fmla="*/ 0 h 704"/>
                <a:gd name="T20" fmla="*/ 483 w 483"/>
                <a:gd name="T21" fmla="*/ 704 h 70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3" h="704">
                  <a:moveTo>
                    <a:pt x="0" y="150"/>
                  </a:moveTo>
                  <a:lnTo>
                    <a:pt x="0" y="704"/>
                  </a:lnTo>
                  <a:lnTo>
                    <a:pt x="483" y="539"/>
                  </a:lnTo>
                  <a:lnTo>
                    <a:pt x="483" y="0"/>
                  </a:lnTo>
                  <a:lnTo>
                    <a:pt x="8" y="150"/>
                  </a:lnTo>
                  <a:lnTo>
                    <a:pt x="0" y="150"/>
                  </a:lnTo>
                  <a:close/>
                </a:path>
              </a:pathLst>
            </a:custGeom>
            <a:solidFill>
              <a:srgbClr val="FAB434"/>
            </a:solidFill>
            <a:ln w="25400" cap="flat" cmpd="sng" algn="ctr">
              <a:solidFill>
                <a:srgbClr val="FAB434">
                  <a:shade val="50000"/>
                </a:srgbClr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661" kern="0" dirty="0">
                <a:solidFill>
                  <a:srgbClr val="5C5C5C"/>
                </a:solidFill>
              </a:endParaRPr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F92B73F-0413-4638-B167-B1F92C55E3AC}"/>
                </a:ext>
              </a:extLst>
            </p:cNvPr>
            <p:cNvSpPr>
              <a:spLocks/>
            </p:cNvSpPr>
            <p:nvPr/>
          </p:nvSpPr>
          <p:spPr bwMode="gray">
            <a:xfrm>
              <a:off x="1418" y="2186"/>
              <a:ext cx="950" cy="263"/>
            </a:xfrm>
            <a:custGeom>
              <a:avLst/>
              <a:gdLst>
                <a:gd name="T0" fmla="*/ 497 w 950"/>
                <a:gd name="T1" fmla="*/ 0 h 263"/>
                <a:gd name="T2" fmla="*/ 950 w 950"/>
                <a:gd name="T3" fmla="*/ 120 h 263"/>
                <a:gd name="T4" fmla="*/ 475 w 950"/>
                <a:gd name="T5" fmla="*/ 263 h 263"/>
                <a:gd name="T6" fmla="*/ 0 w 950"/>
                <a:gd name="T7" fmla="*/ 120 h 263"/>
                <a:gd name="T8" fmla="*/ 497 w 950"/>
                <a:gd name="T9" fmla="*/ 0 h 2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0"/>
                <a:gd name="T16" fmla="*/ 0 h 263"/>
                <a:gd name="T17" fmla="*/ 950 w 950"/>
                <a:gd name="T18" fmla="*/ 263 h 2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0" h="263">
                  <a:moveTo>
                    <a:pt x="497" y="0"/>
                  </a:moveTo>
                  <a:lnTo>
                    <a:pt x="950" y="120"/>
                  </a:lnTo>
                  <a:lnTo>
                    <a:pt x="475" y="263"/>
                  </a:lnTo>
                  <a:lnTo>
                    <a:pt x="0" y="120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FAB434"/>
            </a:solidFill>
            <a:ln w="25400" cap="flat" cmpd="sng" algn="ctr">
              <a:solidFill>
                <a:srgbClr val="FAB434">
                  <a:shade val="50000"/>
                </a:srgbClr>
              </a:solidFill>
              <a:prstDash val="solid"/>
              <a:headEnd/>
              <a:tailEnd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661" kern="0" dirty="0">
                <a:solidFill>
                  <a:srgbClr val="5C5C5C"/>
                </a:solidFill>
              </a:endParaRPr>
            </a:p>
          </p:txBody>
        </p:sp>
      </p:grpSp>
      <p:sp>
        <p:nvSpPr>
          <p:cNvPr id="28" name="Freeform 24">
            <a:extLst>
              <a:ext uri="{FF2B5EF4-FFF2-40B4-BE49-F238E27FC236}">
                <a16:creationId xmlns:a16="http://schemas.microsoft.com/office/drawing/2014/main" id="{CBA49F9A-6804-433D-9E1D-D72D5D9B3E42}"/>
              </a:ext>
            </a:extLst>
          </p:cNvPr>
          <p:cNvSpPr>
            <a:spLocks/>
          </p:cNvSpPr>
          <p:nvPr/>
        </p:nvSpPr>
        <p:spPr bwMode="gray">
          <a:xfrm>
            <a:off x="6693850" y="3074940"/>
            <a:ext cx="424841" cy="121979"/>
          </a:xfrm>
          <a:custGeom>
            <a:avLst/>
            <a:gdLst>
              <a:gd name="T0" fmla="*/ 0 w 935"/>
              <a:gd name="T1" fmla="*/ 119 h 239"/>
              <a:gd name="T2" fmla="*/ 518 w 935"/>
              <a:gd name="T3" fmla="*/ 0 h 239"/>
              <a:gd name="T4" fmla="*/ 935 w 935"/>
              <a:gd name="T5" fmla="*/ 89 h 239"/>
              <a:gd name="T6" fmla="*/ 460 w 935"/>
              <a:gd name="T7" fmla="*/ 239 h 239"/>
              <a:gd name="T8" fmla="*/ 0 w 935"/>
              <a:gd name="T9" fmla="*/ 119 h 2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35"/>
              <a:gd name="T16" fmla="*/ 0 h 239"/>
              <a:gd name="T17" fmla="*/ 935 w 935"/>
              <a:gd name="T18" fmla="*/ 239 h 23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35" h="239">
                <a:moveTo>
                  <a:pt x="0" y="119"/>
                </a:moveTo>
                <a:lnTo>
                  <a:pt x="518" y="0"/>
                </a:lnTo>
                <a:lnTo>
                  <a:pt x="935" y="89"/>
                </a:lnTo>
                <a:lnTo>
                  <a:pt x="460" y="239"/>
                </a:lnTo>
                <a:lnTo>
                  <a:pt x="0" y="119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A2D8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29" name="Freeform 25">
            <a:extLst>
              <a:ext uri="{FF2B5EF4-FFF2-40B4-BE49-F238E27FC236}">
                <a16:creationId xmlns:a16="http://schemas.microsoft.com/office/drawing/2014/main" id="{D750E1D7-C1F1-4259-93A7-6FCD6EDE05D4}"/>
              </a:ext>
            </a:extLst>
          </p:cNvPr>
          <p:cNvSpPr>
            <a:spLocks/>
          </p:cNvSpPr>
          <p:nvPr/>
        </p:nvSpPr>
        <p:spPr bwMode="gray">
          <a:xfrm>
            <a:off x="6693850" y="3074940"/>
            <a:ext cx="424841" cy="121979"/>
          </a:xfrm>
          <a:custGeom>
            <a:avLst/>
            <a:gdLst>
              <a:gd name="T0" fmla="*/ 0 w 935"/>
              <a:gd name="T1" fmla="*/ 119 h 239"/>
              <a:gd name="T2" fmla="*/ 518 w 935"/>
              <a:gd name="T3" fmla="*/ 0 h 239"/>
              <a:gd name="T4" fmla="*/ 935 w 935"/>
              <a:gd name="T5" fmla="*/ 89 h 239"/>
              <a:gd name="T6" fmla="*/ 460 w 935"/>
              <a:gd name="T7" fmla="*/ 239 h 239"/>
              <a:gd name="T8" fmla="*/ 0 w 935"/>
              <a:gd name="T9" fmla="*/ 119 h 2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35"/>
              <a:gd name="T16" fmla="*/ 0 h 239"/>
              <a:gd name="T17" fmla="*/ 935 w 935"/>
              <a:gd name="T18" fmla="*/ 239 h 23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35" h="239">
                <a:moveTo>
                  <a:pt x="0" y="119"/>
                </a:moveTo>
                <a:lnTo>
                  <a:pt x="518" y="0"/>
                </a:lnTo>
                <a:lnTo>
                  <a:pt x="935" y="89"/>
                </a:lnTo>
                <a:lnTo>
                  <a:pt x="460" y="239"/>
                </a:lnTo>
                <a:lnTo>
                  <a:pt x="0" y="119"/>
                </a:lnTo>
              </a:path>
            </a:pathLst>
          </a:custGeom>
          <a:solidFill>
            <a:srgbClr val="FFFFFF"/>
          </a:solidFill>
          <a:ln w="11113">
            <a:solidFill>
              <a:srgbClr val="00A2D8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30" name="Freeform 26">
            <a:extLst>
              <a:ext uri="{FF2B5EF4-FFF2-40B4-BE49-F238E27FC236}">
                <a16:creationId xmlns:a16="http://schemas.microsoft.com/office/drawing/2014/main" id="{84E12BB5-1690-4919-862D-B08C5EC2281E}"/>
              </a:ext>
            </a:extLst>
          </p:cNvPr>
          <p:cNvSpPr>
            <a:spLocks/>
          </p:cNvSpPr>
          <p:nvPr/>
        </p:nvSpPr>
        <p:spPr bwMode="gray">
          <a:xfrm>
            <a:off x="6474783" y="3024931"/>
            <a:ext cx="457825" cy="110750"/>
          </a:xfrm>
          <a:custGeom>
            <a:avLst/>
            <a:gdLst>
              <a:gd name="T0" fmla="*/ 993 w 1007"/>
              <a:gd name="T1" fmla="*/ 98 h 217"/>
              <a:gd name="T2" fmla="*/ 532 w 1007"/>
              <a:gd name="T3" fmla="*/ 0 h 217"/>
              <a:gd name="T4" fmla="*/ 0 w 1007"/>
              <a:gd name="T5" fmla="*/ 98 h 217"/>
              <a:gd name="T6" fmla="*/ 482 w 1007"/>
              <a:gd name="T7" fmla="*/ 217 h 217"/>
              <a:gd name="T8" fmla="*/ 1007 w 1007"/>
              <a:gd name="T9" fmla="*/ 98 h 217"/>
              <a:gd name="T10" fmla="*/ 993 w 1007"/>
              <a:gd name="T11" fmla="*/ 98 h 2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07"/>
              <a:gd name="T19" fmla="*/ 0 h 217"/>
              <a:gd name="T20" fmla="*/ 1007 w 1007"/>
              <a:gd name="T21" fmla="*/ 217 h 2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07" h="217">
                <a:moveTo>
                  <a:pt x="993" y="98"/>
                </a:moveTo>
                <a:lnTo>
                  <a:pt x="532" y="0"/>
                </a:lnTo>
                <a:lnTo>
                  <a:pt x="0" y="98"/>
                </a:lnTo>
                <a:lnTo>
                  <a:pt x="482" y="217"/>
                </a:lnTo>
                <a:lnTo>
                  <a:pt x="1007" y="98"/>
                </a:lnTo>
                <a:lnTo>
                  <a:pt x="993" y="9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A2D8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31" name="Freeform 27">
            <a:extLst>
              <a:ext uri="{FF2B5EF4-FFF2-40B4-BE49-F238E27FC236}">
                <a16:creationId xmlns:a16="http://schemas.microsoft.com/office/drawing/2014/main" id="{824B2122-6B84-49BB-A298-19BD02214C70}"/>
              </a:ext>
            </a:extLst>
          </p:cNvPr>
          <p:cNvSpPr>
            <a:spLocks/>
          </p:cNvSpPr>
          <p:nvPr/>
        </p:nvSpPr>
        <p:spPr bwMode="gray">
          <a:xfrm>
            <a:off x="6474783" y="3024931"/>
            <a:ext cx="457825" cy="110750"/>
          </a:xfrm>
          <a:custGeom>
            <a:avLst/>
            <a:gdLst>
              <a:gd name="T0" fmla="*/ 993 w 1007"/>
              <a:gd name="T1" fmla="*/ 98 h 217"/>
              <a:gd name="T2" fmla="*/ 532 w 1007"/>
              <a:gd name="T3" fmla="*/ 0 h 217"/>
              <a:gd name="T4" fmla="*/ 0 w 1007"/>
              <a:gd name="T5" fmla="*/ 98 h 217"/>
              <a:gd name="T6" fmla="*/ 482 w 1007"/>
              <a:gd name="T7" fmla="*/ 217 h 217"/>
              <a:gd name="T8" fmla="*/ 1007 w 1007"/>
              <a:gd name="T9" fmla="*/ 98 h 2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7"/>
              <a:gd name="T16" fmla="*/ 0 h 217"/>
              <a:gd name="T17" fmla="*/ 1007 w 1007"/>
              <a:gd name="T18" fmla="*/ 217 h 2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7" h="217">
                <a:moveTo>
                  <a:pt x="993" y="98"/>
                </a:moveTo>
                <a:lnTo>
                  <a:pt x="532" y="0"/>
                </a:lnTo>
                <a:lnTo>
                  <a:pt x="0" y="98"/>
                </a:lnTo>
                <a:lnTo>
                  <a:pt x="482" y="217"/>
                </a:lnTo>
                <a:lnTo>
                  <a:pt x="1007" y="98"/>
                </a:lnTo>
              </a:path>
            </a:pathLst>
          </a:custGeom>
          <a:solidFill>
            <a:srgbClr val="FFFFFF"/>
          </a:solidFill>
          <a:ln w="11113">
            <a:solidFill>
              <a:srgbClr val="00A2D8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32" name="Freeform 28">
            <a:extLst>
              <a:ext uri="{FF2B5EF4-FFF2-40B4-BE49-F238E27FC236}">
                <a16:creationId xmlns:a16="http://schemas.microsoft.com/office/drawing/2014/main" id="{4A67EA73-41C8-46AB-B445-80A0765D5968}"/>
              </a:ext>
            </a:extLst>
          </p:cNvPr>
          <p:cNvSpPr>
            <a:spLocks/>
          </p:cNvSpPr>
          <p:nvPr/>
        </p:nvSpPr>
        <p:spPr bwMode="gray">
          <a:xfrm>
            <a:off x="6248827" y="3074940"/>
            <a:ext cx="445025" cy="121979"/>
          </a:xfrm>
          <a:custGeom>
            <a:avLst/>
            <a:gdLst>
              <a:gd name="T0" fmla="*/ 979 w 979"/>
              <a:gd name="T1" fmla="*/ 119 h 239"/>
              <a:gd name="T2" fmla="*/ 497 w 979"/>
              <a:gd name="T3" fmla="*/ 239 h 239"/>
              <a:gd name="T4" fmla="*/ 0 w 979"/>
              <a:gd name="T5" fmla="*/ 89 h 239"/>
              <a:gd name="T6" fmla="*/ 504 w 979"/>
              <a:gd name="T7" fmla="*/ 0 h 239"/>
              <a:gd name="T8" fmla="*/ 972 w 979"/>
              <a:gd name="T9" fmla="*/ 119 h 239"/>
              <a:gd name="T10" fmla="*/ 979 w 979"/>
              <a:gd name="T11" fmla="*/ 119 h 23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79"/>
              <a:gd name="T19" fmla="*/ 0 h 239"/>
              <a:gd name="T20" fmla="*/ 979 w 979"/>
              <a:gd name="T21" fmla="*/ 239 h 23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79" h="239">
                <a:moveTo>
                  <a:pt x="979" y="119"/>
                </a:moveTo>
                <a:lnTo>
                  <a:pt x="497" y="239"/>
                </a:lnTo>
                <a:lnTo>
                  <a:pt x="0" y="89"/>
                </a:lnTo>
                <a:lnTo>
                  <a:pt x="504" y="0"/>
                </a:lnTo>
                <a:lnTo>
                  <a:pt x="972" y="119"/>
                </a:lnTo>
                <a:lnTo>
                  <a:pt x="979" y="119"/>
                </a:lnTo>
                <a:close/>
              </a:path>
            </a:pathLst>
          </a:custGeom>
          <a:solidFill>
            <a:srgbClr val="FAB434"/>
          </a:solidFill>
          <a:ln w="25400" cap="flat" cmpd="sng" algn="ctr">
            <a:solidFill>
              <a:srgbClr val="FAB434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</a:endParaRPr>
          </a:p>
        </p:txBody>
      </p:sp>
      <p:sp>
        <p:nvSpPr>
          <p:cNvPr id="33" name="Freeform 29">
            <a:extLst>
              <a:ext uri="{FF2B5EF4-FFF2-40B4-BE49-F238E27FC236}">
                <a16:creationId xmlns:a16="http://schemas.microsoft.com/office/drawing/2014/main" id="{0E26B19C-24AB-4B24-82A1-B91B779ABB96}"/>
              </a:ext>
            </a:extLst>
          </p:cNvPr>
          <p:cNvSpPr>
            <a:spLocks/>
          </p:cNvSpPr>
          <p:nvPr/>
        </p:nvSpPr>
        <p:spPr bwMode="gray">
          <a:xfrm>
            <a:off x="6248827" y="3074940"/>
            <a:ext cx="445025" cy="121979"/>
          </a:xfrm>
          <a:custGeom>
            <a:avLst/>
            <a:gdLst>
              <a:gd name="T0" fmla="*/ 979 w 979"/>
              <a:gd name="T1" fmla="*/ 119 h 239"/>
              <a:gd name="T2" fmla="*/ 497 w 979"/>
              <a:gd name="T3" fmla="*/ 239 h 239"/>
              <a:gd name="T4" fmla="*/ 0 w 979"/>
              <a:gd name="T5" fmla="*/ 89 h 239"/>
              <a:gd name="T6" fmla="*/ 504 w 979"/>
              <a:gd name="T7" fmla="*/ 0 h 239"/>
              <a:gd name="T8" fmla="*/ 972 w 979"/>
              <a:gd name="T9" fmla="*/ 119 h 2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79"/>
              <a:gd name="T16" fmla="*/ 0 h 239"/>
              <a:gd name="T17" fmla="*/ 979 w 979"/>
              <a:gd name="T18" fmla="*/ 239 h 23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79" h="239">
                <a:moveTo>
                  <a:pt x="979" y="119"/>
                </a:moveTo>
                <a:lnTo>
                  <a:pt x="497" y="239"/>
                </a:lnTo>
                <a:lnTo>
                  <a:pt x="0" y="89"/>
                </a:lnTo>
                <a:lnTo>
                  <a:pt x="504" y="0"/>
                </a:lnTo>
                <a:lnTo>
                  <a:pt x="972" y="119"/>
                </a:lnTo>
              </a:path>
            </a:pathLst>
          </a:custGeom>
          <a:solidFill>
            <a:srgbClr val="FAB434"/>
          </a:solidFill>
          <a:ln w="25400" cap="flat" cmpd="sng" algn="ctr">
            <a:solidFill>
              <a:srgbClr val="FAB434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</a:endParaRPr>
          </a:p>
        </p:txBody>
      </p:sp>
      <p:sp>
        <p:nvSpPr>
          <p:cNvPr id="34" name="Freeform 16">
            <a:extLst>
              <a:ext uri="{FF2B5EF4-FFF2-40B4-BE49-F238E27FC236}">
                <a16:creationId xmlns:a16="http://schemas.microsoft.com/office/drawing/2014/main" id="{A86D1B3D-FC36-4F10-8099-ECC939348FD7}"/>
              </a:ext>
            </a:extLst>
          </p:cNvPr>
          <p:cNvSpPr>
            <a:spLocks/>
          </p:cNvSpPr>
          <p:nvPr/>
        </p:nvSpPr>
        <p:spPr bwMode="gray">
          <a:xfrm>
            <a:off x="6470846" y="3472526"/>
            <a:ext cx="216113" cy="385331"/>
          </a:xfrm>
          <a:custGeom>
            <a:avLst/>
            <a:gdLst>
              <a:gd name="T0" fmla="*/ 475 w 475"/>
              <a:gd name="T1" fmla="*/ 157 h 756"/>
              <a:gd name="T2" fmla="*/ 475 w 475"/>
              <a:gd name="T3" fmla="*/ 756 h 756"/>
              <a:gd name="T4" fmla="*/ 0 w 475"/>
              <a:gd name="T5" fmla="*/ 577 h 756"/>
              <a:gd name="T6" fmla="*/ 0 w 475"/>
              <a:gd name="T7" fmla="*/ 0 h 756"/>
              <a:gd name="T8" fmla="*/ 475 w 475"/>
              <a:gd name="T9" fmla="*/ 157 h 7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5"/>
              <a:gd name="T16" fmla="*/ 0 h 756"/>
              <a:gd name="T17" fmla="*/ 475 w 475"/>
              <a:gd name="T18" fmla="*/ 756 h 7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5" h="756">
                <a:moveTo>
                  <a:pt x="475" y="157"/>
                </a:moveTo>
                <a:lnTo>
                  <a:pt x="475" y="756"/>
                </a:lnTo>
                <a:lnTo>
                  <a:pt x="0" y="577"/>
                </a:lnTo>
                <a:lnTo>
                  <a:pt x="0" y="0"/>
                </a:lnTo>
                <a:lnTo>
                  <a:pt x="475" y="157"/>
                </a:lnTo>
              </a:path>
            </a:pathLst>
          </a:custGeom>
          <a:solidFill>
            <a:srgbClr val="FAB434"/>
          </a:solidFill>
          <a:ln w="25400" cap="flat" cmpd="sng" algn="ctr">
            <a:solidFill>
              <a:srgbClr val="FAB434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</a:endParaRPr>
          </a:p>
        </p:txBody>
      </p:sp>
      <p:sp>
        <p:nvSpPr>
          <p:cNvPr id="35" name="Freeform 23">
            <a:extLst>
              <a:ext uri="{FF2B5EF4-FFF2-40B4-BE49-F238E27FC236}">
                <a16:creationId xmlns:a16="http://schemas.microsoft.com/office/drawing/2014/main" id="{7E4672C6-69C6-449F-AF9C-4EA65012B892}"/>
              </a:ext>
            </a:extLst>
          </p:cNvPr>
          <p:cNvSpPr>
            <a:spLocks/>
          </p:cNvSpPr>
          <p:nvPr/>
        </p:nvSpPr>
        <p:spPr bwMode="gray">
          <a:xfrm>
            <a:off x="6470845" y="3135681"/>
            <a:ext cx="431733" cy="134228"/>
          </a:xfrm>
          <a:custGeom>
            <a:avLst/>
            <a:gdLst>
              <a:gd name="T0" fmla="*/ 497 w 950"/>
              <a:gd name="T1" fmla="*/ 0 h 263"/>
              <a:gd name="T2" fmla="*/ 950 w 950"/>
              <a:gd name="T3" fmla="*/ 120 h 263"/>
              <a:gd name="T4" fmla="*/ 475 w 950"/>
              <a:gd name="T5" fmla="*/ 263 h 263"/>
              <a:gd name="T6" fmla="*/ 0 w 950"/>
              <a:gd name="T7" fmla="*/ 120 h 263"/>
              <a:gd name="T8" fmla="*/ 497 w 950"/>
              <a:gd name="T9" fmla="*/ 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0"/>
              <a:gd name="T16" fmla="*/ 0 h 263"/>
              <a:gd name="T17" fmla="*/ 950 w 950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0" h="263">
                <a:moveTo>
                  <a:pt x="497" y="0"/>
                </a:moveTo>
                <a:lnTo>
                  <a:pt x="950" y="120"/>
                </a:lnTo>
                <a:lnTo>
                  <a:pt x="475" y="263"/>
                </a:lnTo>
                <a:lnTo>
                  <a:pt x="0" y="120"/>
                </a:lnTo>
                <a:lnTo>
                  <a:pt x="497" y="0"/>
                </a:lnTo>
              </a:path>
            </a:pathLst>
          </a:custGeom>
          <a:solidFill>
            <a:srgbClr val="FAB434"/>
          </a:solidFill>
          <a:ln w="25400" cap="flat" cmpd="sng" algn="ctr">
            <a:solidFill>
              <a:srgbClr val="FAB434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</a:endParaRPr>
          </a:p>
        </p:txBody>
      </p:sp>
      <p:sp>
        <p:nvSpPr>
          <p:cNvPr id="36" name="ZoneTexte 29">
            <a:extLst>
              <a:ext uri="{FF2B5EF4-FFF2-40B4-BE49-F238E27FC236}">
                <a16:creationId xmlns:a16="http://schemas.microsoft.com/office/drawing/2014/main" id="{1CDFAB4A-7BD7-4F46-A593-73B315B3EE0F}"/>
              </a:ext>
            </a:extLst>
          </p:cNvPr>
          <p:cNvSpPr txBox="1"/>
          <p:nvPr/>
        </p:nvSpPr>
        <p:spPr>
          <a:xfrm>
            <a:off x="1374592" y="1535682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i="1" dirty="0">
                <a:solidFill>
                  <a:srgbClr val="5C5C5C"/>
                </a:solidFill>
                <a:ea typeface="ＭＳ Ｐゴシック" pitchFamily="-104" charset="-128"/>
              </a:rPr>
              <a:t>Backlog</a:t>
            </a:r>
            <a:endParaRPr lang="fr-FR" sz="1200" dirty="0">
              <a:solidFill>
                <a:srgbClr val="5C5C5C"/>
              </a:solidFill>
              <a:ea typeface="ＭＳ Ｐゴシック" pitchFamily="-104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dirty="0">
                <a:solidFill>
                  <a:srgbClr val="5C5C5C"/>
                </a:solidFill>
                <a:ea typeface="ＭＳ Ｐゴシック" pitchFamily="-104" charset="-128"/>
              </a:rPr>
              <a:t>produit</a:t>
            </a:r>
          </a:p>
        </p:txBody>
      </p:sp>
      <p:sp>
        <p:nvSpPr>
          <p:cNvPr id="37" name="ZoneTexte 30">
            <a:extLst>
              <a:ext uri="{FF2B5EF4-FFF2-40B4-BE49-F238E27FC236}">
                <a16:creationId xmlns:a16="http://schemas.microsoft.com/office/drawing/2014/main" id="{DF272983-4BFB-4714-96BB-2DF14A0BDA0B}"/>
              </a:ext>
            </a:extLst>
          </p:cNvPr>
          <p:cNvSpPr txBox="1"/>
          <p:nvPr/>
        </p:nvSpPr>
        <p:spPr>
          <a:xfrm>
            <a:off x="2631423" y="2582567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i="1" dirty="0">
                <a:solidFill>
                  <a:srgbClr val="5C5C5C"/>
                </a:solidFill>
                <a:ea typeface="ＭＳ Ｐゴシック" pitchFamily="-104" charset="-128"/>
              </a:rPr>
              <a:t>Backlog</a:t>
            </a:r>
            <a:endParaRPr lang="fr-FR" sz="1200" dirty="0">
              <a:solidFill>
                <a:srgbClr val="5C5C5C"/>
              </a:solidFill>
              <a:ea typeface="ＭＳ Ｐゴシック" pitchFamily="-104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dirty="0">
                <a:solidFill>
                  <a:srgbClr val="5C5C5C"/>
                </a:solidFill>
                <a:ea typeface="ＭＳ Ｐゴシック" pitchFamily="-104" charset="-128"/>
              </a:rPr>
              <a:t>sprint</a:t>
            </a:r>
          </a:p>
        </p:txBody>
      </p:sp>
      <p:sp>
        <p:nvSpPr>
          <p:cNvPr id="38" name="ZoneTexte 31">
            <a:extLst>
              <a:ext uri="{FF2B5EF4-FFF2-40B4-BE49-F238E27FC236}">
                <a16:creationId xmlns:a16="http://schemas.microsoft.com/office/drawing/2014/main" id="{BF77975E-23E8-4DCA-BB78-79BAB9AA13CD}"/>
              </a:ext>
            </a:extLst>
          </p:cNvPr>
          <p:cNvSpPr txBox="1"/>
          <p:nvPr/>
        </p:nvSpPr>
        <p:spPr>
          <a:xfrm>
            <a:off x="6118509" y="2182542"/>
            <a:ext cx="1193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dirty="0">
                <a:solidFill>
                  <a:srgbClr val="5C5C5C"/>
                </a:solidFill>
                <a:ea typeface="ＭＳ Ｐゴシック" pitchFamily="-104" charset="-128"/>
              </a:rPr>
              <a:t>Produit partiel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dirty="0">
                <a:solidFill>
                  <a:srgbClr val="5C5C5C"/>
                </a:solidFill>
                <a:ea typeface="ＭＳ Ｐゴシック" pitchFamily="-104" charset="-128"/>
              </a:rPr>
              <a:t>potentiellement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dirty="0">
                <a:solidFill>
                  <a:srgbClr val="5C5C5C"/>
                </a:solidFill>
                <a:ea typeface="ＭＳ Ｐゴシック" pitchFamily="-104" charset="-128"/>
              </a:rPr>
              <a:t>utilisable</a:t>
            </a:r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3E29EEDD-948B-4B7C-9940-7567E588DC0A}"/>
              </a:ext>
            </a:extLst>
          </p:cNvPr>
          <p:cNvSpPr>
            <a:spLocks/>
          </p:cNvSpPr>
          <p:nvPr/>
        </p:nvSpPr>
        <p:spPr bwMode="auto">
          <a:xfrm>
            <a:off x="1521578" y="3708583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C8C5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83624ACA-7762-4BBF-ADE9-6C47E1D31789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3700890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4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929000"/>
          </a:solidFill>
          <a:ln w="0" cap="flat">
            <a:solidFill>
              <a:srgbClr val="929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E54912B0-28F2-4030-A3E9-99F868ACB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4001" y="3274463"/>
            <a:ext cx="1115524" cy="520944"/>
          </a:xfrm>
          <a:prstGeom prst="rect">
            <a:avLst/>
          </a:prstGeom>
          <a:solidFill>
            <a:srgbClr val="009BCC"/>
          </a:solidFill>
          <a:ln w="9525">
            <a:noFill/>
            <a:miter lim="800000"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42" name="Freeform 8">
            <a:extLst>
              <a:ext uri="{FF2B5EF4-FFF2-40B4-BE49-F238E27FC236}">
                <a16:creationId xmlns:a16="http://schemas.microsoft.com/office/drawing/2014/main" id="{7EC6B2C6-ED12-4D6C-9712-20E4A6992AA9}"/>
              </a:ext>
            </a:extLst>
          </p:cNvPr>
          <p:cNvSpPr>
            <a:spLocks noEditPoints="1"/>
          </p:cNvSpPr>
          <p:nvPr/>
        </p:nvSpPr>
        <p:spPr bwMode="auto">
          <a:xfrm>
            <a:off x="3317406" y="3267868"/>
            <a:ext cx="1128713" cy="535232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24" y="0"/>
              </a:cxn>
              <a:cxn ang="0">
                <a:pos x="3896" y="0"/>
              </a:cxn>
              <a:cxn ang="0">
                <a:pos x="3920" y="24"/>
              </a:cxn>
              <a:cxn ang="0">
                <a:pos x="3920" y="1832"/>
              </a:cxn>
              <a:cxn ang="0">
                <a:pos x="3896" y="1856"/>
              </a:cxn>
              <a:cxn ang="0">
                <a:pos x="24" y="1856"/>
              </a:cxn>
              <a:cxn ang="0">
                <a:pos x="0" y="1832"/>
              </a:cxn>
              <a:cxn ang="0">
                <a:pos x="0" y="24"/>
              </a:cxn>
              <a:cxn ang="0">
                <a:pos x="48" y="1832"/>
              </a:cxn>
              <a:cxn ang="0">
                <a:pos x="24" y="1808"/>
              </a:cxn>
              <a:cxn ang="0">
                <a:pos x="3896" y="1808"/>
              </a:cxn>
              <a:cxn ang="0">
                <a:pos x="3872" y="1832"/>
              </a:cxn>
              <a:cxn ang="0">
                <a:pos x="3872" y="24"/>
              </a:cxn>
              <a:cxn ang="0">
                <a:pos x="3896" y="48"/>
              </a:cxn>
              <a:cxn ang="0">
                <a:pos x="24" y="48"/>
              </a:cxn>
              <a:cxn ang="0">
                <a:pos x="48" y="24"/>
              </a:cxn>
              <a:cxn ang="0">
                <a:pos x="48" y="1832"/>
              </a:cxn>
            </a:cxnLst>
            <a:rect l="0" t="0" r="r" b="b"/>
            <a:pathLst>
              <a:path w="3920" h="1856">
                <a:moveTo>
                  <a:pt x="0" y="24"/>
                </a:moveTo>
                <a:cubicBezTo>
                  <a:pt x="0" y="11"/>
                  <a:pt x="11" y="0"/>
                  <a:pt x="24" y="0"/>
                </a:cubicBezTo>
                <a:lnTo>
                  <a:pt x="3896" y="0"/>
                </a:lnTo>
                <a:cubicBezTo>
                  <a:pt x="3910" y="0"/>
                  <a:pt x="3920" y="11"/>
                  <a:pt x="3920" y="24"/>
                </a:cubicBezTo>
                <a:lnTo>
                  <a:pt x="3920" y="1832"/>
                </a:lnTo>
                <a:cubicBezTo>
                  <a:pt x="3920" y="1846"/>
                  <a:pt x="3910" y="1856"/>
                  <a:pt x="3896" y="1856"/>
                </a:cubicBezTo>
                <a:lnTo>
                  <a:pt x="24" y="1856"/>
                </a:lnTo>
                <a:cubicBezTo>
                  <a:pt x="11" y="1856"/>
                  <a:pt x="0" y="1846"/>
                  <a:pt x="0" y="1832"/>
                </a:cubicBezTo>
                <a:lnTo>
                  <a:pt x="0" y="24"/>
                </a:lnTo>
                <a:close/>
                <a:moveTo>
                  <a:pt x="48" y="1832"/>
                </a:moveTo>
                <a:lnTo>
                  <a:pt x="24" y="1808"/>
                </a:lnTo>
                <a:lnTo>
                  <a:pt x="3896" y="1808"/>
                </a:lnTo>
                <a:lnTo>
                  <a:pt x="3872" y="1832"/>
                </a:lnTo>
                <a:lnTo>
                  <a:pt x="3872" y="24"/>
                </a:lnTo>
                <a:lnTo>
                  <a:pt x="3896" y="48"/>
                </a:lnTo>
                <a:lnTo>
                  <a:pt x="24" y="48"/>
                </a:lnTo>
                <a:lnTo>
                  <a:pt x="48" y="24"/>
                </a:lnTo>
                <a:lnTo>
                  <a:pt x="48" y="1832"/>
                </a:lnTo>
                <a:close/>
              </a:path>
            </a:pathLst>
          </a:cu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43" name="Freeform 9">
            <a:extLst>
              <a:ext uri="{FF2B5EF4-FFF2-40B4-BE49-F238E27FC236}">
                <a16:creationId xmlns:a16="http://schemas.microsoft.com/office/drawing/2014/main" id="{8552FDC1-F91E-4ADD-8B99-25A3302AD4AF}"/>
              </a:ext>
            </a:extLst>
          </p:cNvPr>
          <p:cNvSpPr>
            <a:spLocks/>
          </p:cNvSpPr>
          <p:nvPr/>
        </p:nvSpPr>
        <p:spPr bwMode="auto">
          <a:xfrm>
            <a:off x="4475794" y="3187639"/>
            <a:ext cx="1488098" cy="677008"/>
          </a:xfrm>
          <a:custGeom>
            <a:avLst/>
            <a:gdLst/>
            <a:ahLst/>
            <a:cxnLst>
              <a:cxn ang="0">
                <a:pos x="0" y="67"/>
              </a:cxn>
              <a:cxn ang="0">
                <a:pos x="1004" y="67"/>
              </a:cxn>
              <a:cxn ang="0">
                <a:pos x="1004" y="0"/>
              </a:cxn>
              <a:cxn ang="0">
                <a:pos x="1354" y="308"/>
              </a:cxn>
              <a:cxn ang="0">
                <a:pos x="1004" y="616"/>
              </a:cxn>
              <a:cxn ang="0">
                <a:pos x="1004" y="550"/>
              </a:cxn>
              <a:cxn ang="0">
                <a:pos x="0" y="550"/>
              </a:cxn>
              <a:cxn ang="0">
                <a:pos x="0" y="67"/>
              </a:cxn>
            </a:cxnLst>
            <a:rect l="0" t="0" r="r" b="b"/>
            <a:pathLst>
              <a:path w="1354" h="616">
                <a:moveTo>
                  <a:pt x="0" y="67"/>
                </a:moveTo>
                <a:lnTo>
                  <a:pt x="1004" y="67"/>
                </a:lnTo>
                <a:lnTo>
                  <a:pt x="1004" y="0"/>
                </a:lnTo>
                <a:lnTo>
                  <a:pt x="1354" y="308"/>
                </a:lnTo>
                <a:lnTo>
                  <a:pt x="1004" y="616"/>
                </a:lnTo>
                <a:lnTo>
                  <a:pt x="1004" y="550"/>
                </a:lnTo>
                <a:lnTo>
                  <a:pt x="0" y="550"/>
                </a:lnTo>
                <a:lnTo>
                  <a:pt x="0" y="67"/>
                </a:lnTo>
                <a:close/>
              </a:path>
            </a:pathLst>
          </a:custGeom>
          <a:solidFill>
            <a:srgbClr val="009BCC"/>
          </a:solidFill>
          <a:ln w="9525">
            <a:noFill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44" name="Freeform 10">
            <a:extLst>
              <a:ext uri="{FF2B5EF4-FFF2-40B4-BE49-F238E27FC236}">
                <a16:creationId xmlns:a16="http://schemas.microsoft.com/office/drawing/2014/main" id="{6EC88507-D3CE-45FD-86A0-A0476A80D793}"/>
              </a:ext>
            </a:extLst>
          </p:cNvPr>
          <p:cNvSpPr>
            <a:spLocks noEditPoints="1"/>
          </p:cNvSpPr>
          <p:nvPr/>
        </p:nvSpPr>
        <p:spPr bwMode="auto">
          <a:xfrm>
            <a:off x="4469199" y="3172252"/>
            <a:ext cx="1505683" cy="707781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1010" y="74"/>
              </a:cxn>
              <a:cxn ang="0">
                <a:pos x="1004" y="81"/>
              </a:cxn>
              <a:cxn ang="0">
                <a:pos x="1004" y="0"/>
              </a:cxn>
              <a:cxn ang="0">
                <a:pos x="1370" y="322"/>
              </a:cxn>
              <a:cxn ang="0">
                <a:pos x="1004" y="644"/>
              </a:cxn>
              <a:cxn ang="0">
                <a:pos x="1004" y="564"/>
              </a:cxn>
              <a:cxn ang="0">
                <a:pos x="1010" y="570"/>
              </a:cxn>
              <a:cxn ang="0">
                <a:pos x="0" y="570"/>
              </a:cxn>
              <a:cxn ang="0">
                <a:pos x="0" y="74"/>
              </a:cxn>
              <a:cxn ang="0">
                <a:pos x="12" y="564"/>
              </a:cxn>
              <a:cxn ang="0">
                <a:pos x="6" y="557"/>
              </a:cxn>
              <a:cxn ang="0">
                <a:pos x="1017" y="557"/>
              </a:cxn>
              <a:cxn ang="0">
                <a:pos x="1017" y="630"/>
              </a:cxn>
              <a:cxn ang="0">
                <a:pos x="1006" y="625"/>
              </a:cxn>
              <a:cxn ang="0">
                <a:pos x="1357" y="317"/>
              </a:cxn>
              <a:cxn ang="0">
                <a:pos x="1357" y="327"/>
              </a:cxn>
              <a:cxn ang="0">
                <a:pos x="1006" y="18"/>
              </a:cxn>
              <a:cxn ang="0">
                <a:pos x="1017" y="14"/>
              </a:cxn>
              <a:cxn ang="0">
                <a:pos x="1017" y="87"/>
              </a:cxn>
              <a:cxn ang="0">
                <a:pos x="6" y="87"/>
              </a:cxn>
              <a:cxn ang="0">
                <a:pos x="12" y="81"/>
              </a:cxn>
              <a:cxn ang="0">
                <a:pos x="12" y="564"/>
              </a:cxn>
            </a:cxnLst>
            <a:rect l="0" t="0" r="r" b="b"/>
            <a:pathLst>
              <a:path w="1370" h="644">
                <a:moveTo>
                  <a:pt x="0" y="74"/>
                </a:moveTo>
                <a:lnTo>
                  <a:pt x="1010" y="74"/>
                </a:lnTo>
                <a:lnTo>
                  <a:pt x="1004" y="81"/>
                </a:lnTo>
                <a:lnTo>
                  <a:pt x="1004" y="0"/>
                </a:lnTo>
                <a:lnTo>
                  <a:pt x="1370" y="322"/>
                </a:lnTo>
                <a:lnTo>
                  <a:pt x="1004" y="644"/>
                </a:lnTo>
                <a:lnTo>
                  <a:pt x="1004" y="564"/>
                </a:lnTo>
                <a:lnTo>
                  <a:pt x="1010" y="570"/>
                </a:lnTo>
                <a:lnTo>
                  <a:pt x="0" y="570"/>
                </a:lnTo>
                <a:lnTo>
                  <a:pt x="0" y="74"/>
                </a:lnTo>
                <a:close/>
                <a:moveTo>
                  <a:pt x="12" y="564"/>
                </a:moveTo>
                <a:lnTo>
                  <a:pt x="6" y="557"/>
                </a:lnTo>
                <a:lnTo>
                  <a:pt x="1017" y="557"/>
                </a:lnTo>
                <a:lnTo>
                  <a:pt x="1017" y="630"/>
                </a:lnTo>
                <a:lnTo>
                  <a:pt x="1006" y="625"/>
                </a:lnTo>
                <a:lnTo>
                  <a:pt x="1357" y="317"/>
                </a:lnTo>
                <a:lnTo>
                  <a:pt x="1357" y="327"/>
                </a:lnTo>
                <a:lnTo>
                  <a:pt x="1006" y="18"/>
                </a:lnTo>
                <a:lnTo>
                  <a:pt x="1017" y="14"/>
                </a:lnTo>
                <a:lnTo>
                  <a:pt x="1017" y="87"/>
                </a:lnTo>
                <a:lnTo>
                  <a:pt x="6" y="87"/>
                </a:lnTo>
                <a:lnTo>
                  <a:pt x="12" y="81"/>
                </a:lnTo>
                <a:lnTo>
                  <a:pt x="12" y="564"/>
                </a:lnTo>
                <a:close/>
              </a:path>
            </a:pathLst>
          </a:cu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45" name="Freeform 11">
            <a:extLst>
              <a:ext uri="{FF2B5EF4-FFF2-40B4-BE49-F238E27FC236}">
                <a16:creationId xmlns:a16="http://schemas.microsoft.com/office/drawing/2014/main" id="{6E9F9BE3-59CA-4B3E-AC46-A663B5B63F77}"/>
              </a:ext>
            </a:extLst>
          </p:cNvPr>
          <p:cNvSpPr>
            <a:spLocks/>
          </p:cNvSpPr>
          <p:nvPr/>
        </p:nvSpPr>
        <p:spPr bwMode="auto">
          <a:xfrm>
            <a:off x="3515234" y="1839119"/>
            <a:ext cx="1949694" cy="1949694"/>
          </a:xfrm>
          <a:custGeom>
            <a:avLst/>
            <a:gdLst/>
            <a:ahLst/>
            <a:cxnLst>
              <a:cxn ang="0">
                <a:pos x="0" y="3384"/>
              </a:cxn>
              <a:cxn ang="0">
                <a:pos x="3384" y="0"/>
              </a:cxn>
              <a:cxn ang="0">
                <a:pos x="3384" y="0"/>
              </a:cxn>
              <a:cxn ang="0">
                <a:pos x="3384" y="0"/>
              </a:cxn>
              <a:cxn ang="0">
                <a:pos x="6768" y="3384"/>
              </a:cxn>
              <a:cxn ang="0">
                <a:pos x="6768" y="3384"/>
              </a:cxn>
              <a:cxn ang="0">
                <a:pos x="6768" y="3384"/>
              </a:cxn>
              <a:cxn ang="0">
                <a:pos x="3384" y="6768"/>
              </a:cxn>
              <a:cxn ang="0">
                <a:pos x="3384" y="6768"/>
              </a:cxn>
              <a:cxn ang="0">
                <a:pos x="3384" y="6768"/>
              </a:cxn>
              <a:cxn ang="0">
                <a:pos x="0" y="3384"/>
              </a:cxn>
              <a:cxn ang="0">
                <a:pos x="0" y="3384"/>
              </a:cxn>
            </a:cxnLst>
            <a:rect l="0" t="0" r="r" b="b"/>
            <a:pathLst>
              <a:path w="6768" h="6768">
                <a:moveTo>
                  <a:pt x="0" y="3384"/>
                </a:moveTo>
                <a:cubicBezTo>
                  <a:pt x="0" y="1516"/>
                  <a:pt x="1516" y="0"/>
                  <a:pt x="3384" y="0"/>
                </a:cubicBezTo>
                <a:cubicBezTo>
                  <a:pt x="3384" y="0"/>
                  <a:pt x="3384" y="0"/>
                  <a:pt x="3384" y="0"/>
                </a:cubicBezTo>
                <a:lnTo>
                  <a:pt x="3384" y="0"/>
                </a:lnTo>
                <a:cubicBezTo>
                  <a:pt x="5253" y="0"/>
                  <a:pt x="6768" y="1516"/>
                  <a:pt x="6768" y="3384"/>
                </a:cubicBezTo>
                <a:cubicBezTo>
                  <a:pt x="6768" y="3384"/>
                  <a:pt x="6768" y="3384"/>
                  <a:pt x="6768" y="3384"/>
                </a:cubicBezTo>
                <a:lnTo>
                  <a:pt x="6768" y="3384"/>
                </a:lnTo>
                <a:cubicBezTo>
                  <a:pt x="6768" y="5253"/>
                  <a:pt x="5253" y="6768"/>
                  <a:pt x="3384" y="6768"/>
                </a:cubicBezTo>
                <a:cubicBezTo>
                  <a:pt x="3384" y="6768"/>
                  <a:pt x="3384" y="6768"/>
                  <a:pt x="3384" y="6768"/>
                </a:cubicBezTo>
                <a:lnTo>
                  <a:pt x="3384" y="6768"/>
                </a:lnTo>
                <a:cubicBezTo>
                  <a:pt x="1516" y="6768"/>
                  <a:pt x="0" y="5253"/>
                  <a:pt x="0" y="3384"/>
                </a:cubicBezTo>
                <a:cubicBezTo>
                  <a:pt x="0" y="3384"/>
                  <a:pt x="0" y="3384"/>
                  <a:pt x="0" y="3384"/>
                </a:cubicBezTo>
                <a:close/>
              </a:path>
            </a:pathLst>
          </a:custGeom>
          <a:solidFill>
            <a:srgbClr val="009BCC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46" name="Freeform 12">
            <a:extLst>
              <a:ext uri="{FF2B5EF4-FFF2-40B4-BE49-F238E27FC236}">
                <a16:creationId xmlns:a16="http://schemas.microsoft.com/office/drawing/2014/main" id="{FB7909BC-9458-432A-8E84-9191579A3D58}"/>
              </a:ext>
            </a:extLst>
          </p:cNvPr>
          <p:cNvSpPr>
            <a:spLocks/>
          </p:cNvSpPr>
          <p:nvPr/>
        </p:nvSpPr>
        <p:spPr bwMode="auto">
          <a:xfrm>
            <a:off x="4031782" y="2355668"/>
            <a:ext cx="916598" cy="916598"/>
          </a:xfrm>
          <a:custGeom>
            <a:avLst/>
            <a:gdLst/>
            <a:ahLst/>
            <a:cxnLst>
              <a:cxn ang="0">
                <a:pos x="0" y="1592"/>
              </a:cxn>
              <a:cxn ang="0">
                <a:pos x="1592" y="0"/>
              </a:cxn>
              <a:cxn ang="0">
                <a:pos x="1592" y="0"/>
              </a:cxn>
              <a:cxn ang="0">
                <a:pos x="1592" y="0"/>
              </a:cxn>
              <a:cxn ang="0">
                <a:pos x="3184" y="1592"/>
              </a:cxn>
              <a:cxn ang="0">
                <a:pos x="3184" y="1592"/>
              </a:cxn>
              <a:cxn ang="0">
                <a:pos x="3184" y="1592"/>
              </a:cxn>
              <a:cxn ang="0">
                <a:pos x="1592" y="3184"/>
              </a:cxn>
              <a:cxn ang="0">
                <a:pos x="1592" y="3184"/>
              </a:cxn>
              <a:cxn ang="0">
                <a:pos x="1592" y="3184"/>
              </a:cxn>
              <a:cxn ang="0">
                <a:pos x="0" y="1592"/>
              </a:cxn>
              <a:cxn ang="0">
                <a:pos x="0" y="1592"/>
              </a:cxn>
            </a:cxnLst>
            <a:rect l="0" t="0" r="r" b="b"/>
            <a:pathLst>
              <a:path w="3184" h="3184">
                <a:moveTo>
                  <a:pt x="0" y="1592"/>
                </a:moveTo>
                <a:cubicBezTo>
                  <a:pt x="0" y="713"/>
                  <a:pt x="713" y="0"/>
                  <a:pt x="1592" y="0"/>
                </a:cubicBezTo>
                <a:cubicBezTo>
                  <a:pt x="1592" y="0"/>
                  <a:pt x="1592" y="0"/>
                  <a:pt x="1592" y="0"/>
                </a:cubicBezTo>
                <a:lnTo>
                  <a:pt x="1592" y="0"/>
                </a:lnTo>
                <a:cubicBezTo>
                  <a:pt x="2472" y="0"/>
                  <a:pt x="3184" y="713"/>
                  <a:pt x="3184" y="1592"/>
                </a:cubicBezTo>
                <a:cubicBezTo>
                  <a:pt x="3184" y="1592"/>
                  <a:pt x="3184" y="1592"/>
                  <a:pt x="3184" y="1592"/>
                </a:cubicBezTo>
                <a:lnTo>
                  <a:pt x="3184" y="1592"/>
                </a:lnTo>
                <a:cubicBezTo>
                  <a:pt x="3184" y="2472"/>
                  <a:pt x="2472" y="3184"/>
                  <a:pt x="1592" y="3184"/>
                </a:cubicBezTo>
                <a:cubicBezTo>
                  <a:pt x="1592" y="3184"/>
                  <a:pt x="1592" y="3184"/>
                  <a:pt x="1592" y="3184"/>
                </a:cubicBezTo>
                <a:lnTo>
                  <a:pt x="1592" y="3184"/>
                </a:lnTo>
                <a:cubicBezTo>
                  <a:pt x="713" y="3184"/>
                  <a:pt x="0" y="2472"/>
                  <a:pt x="0" y="1592"/>
                </a:cubicBezTo>
                <a:cubicBezTo>
                  <a:pt x="0" y="1592"/>
                  <a:pt x="0" y="1592"/>
                  <a:pt x="0" y="1592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47" name="Freeform 13">
            <a:extLst>
              <a:ext uri="{FF2B5EF4-FFF2-40B4-BE49-F238E27FC236}">
                <a16:creationId xmlns:a16="http://schemas.microsoft.com/office/drawing/2014/main" id="{2B72D358-67D9-430A-8C08-CEBF29F34496}"/>
              </a:ext>
            </a:extLst>
          </p:cNvPr>
          <p:cNvSpPr>
            <a:spLocks/>
          </p:cNvSpPr>
          <p:nvPr/>
        </p:nvSpPr>
        <p:spPr bwMode="auto">
          <a:xfrm>
            <a:off x="4475792" y="3177748"/>
            <a:ext cx="382466" cy="691295"/>
          </a:xfrm>
          <a:custGeom>
            <a:avLst/>
            <a:gdLst/>
            <a:ahLst/>
            <a:cxnLst>
              <a:cxn ang="0">
                <a:pos x="0" y="560"/>
              </a:cxn>
              <a:cxn ang="0">
                <a:pos x="0" y="629"/>
              </a:cxn>
              <a:cxn ang="0">
                <a:pos x="348" y="315"/>
              </a:cxn>
              <a:cxn ang="0">
                <a:pos x="0" y="0"/>
              </a:cxn>
              <a:cxn ang="0">
                <a:pos x="0" y="79"/>
              </a:cxn>
              <a:cxn ang="0">
                <a:pos x="0" y="560"/>
              </a:cxn>
            </a:cxnLst>
            <a:rect l="0" t="0" r="r" b="b"/>
            <a:pathLst>
              <a:path w="348" h="629">
                <a:moveTo>
                  <a:pt x="0" y="560"/>
                </a:moveTo>
                <a:lnTo>
                  <a:pt x="0" y="629"/>
                </a:lnTo>
                <a:lnTo>
                  <a:pt x="348" y="315"/>
                </a:lnTo>
                <a:lnTo>
                  <a:pt x="0" y="0"/>
                </a:lnTo>
                <a:lnTo>
                  <a:pt x="0" y="79"/>
                </a:lnTo>
                <a:lnTo>
                  <a:pt x="0" y="560"/>
                </a:lnTo>
                <a:close/>
              </a:path>
            </a:pathLst>
          </a:custGeom>
          <a:solidFill>
            <a:srgbClr val="009BCC"/>
          </a:solidFill>
          <a:ln w="9525">
            <a:noFill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48" name="Freeform 14">
            <a:extLst>
              <a:ext uri="{FF2B5EF4-FFF2-40B4-BE49-F238E27FC236}">
                <a16:creationId xmlns:a16="http://schemas.microsoft.com/office/drawing/2014/main" id="{85FF56C3-7637-40B1-B270-F8DE841175A5}"/>
              </a:ext>
            </a:extLst>
          </p:cNvPr>
          <p:cNvSpPr>
            <a:spLocks/>
          </p:cNvSpPr>
          <p:nvPr/>
        </p:nvSpPr>
        <p:spPr bwMode="auto">
          <a:xfrm>
            <a:off x="4469198" y="3171154"/>
            <a:ext cx="395654" cy="705583"/>
          </a:xfrm>
          <a:custGeom>
            <a:avLst/>
            <a:gdLst/>
            <a:ahLst/>
            <a:cxnLst>
              <a:cxn ang="0">
                <a:pos x="48" y="2159"/>
              </a:cxn>
              <a:cxn ang="0">
                <a:pos x="48" y="2425"/>
              </a:cxn>
              <a:cxn ang="0">
                <a:pos x="8" y="2408"/>
              </a:cxn>
              <a:cxn ang="0">
                <a:pos x="1336" y="1208"/>
              </a:cxn>
              <a:cxn ang="0">
                <a:pos x="1336" y="1243"/>
              </a:cxn>
              <a:cxn ang="0">
                <a:pos x="8" y="43"/>
              </a:cxn>
              <a:cxn ang="0">
                <a:pos x="48" y="25"/>
              </a:cxn>
              <a:cxn ang="0">
                <a:pos x="48" y="325"/>
              </a:cxn>
              <a:cxn ang="0">
                <a:pos x="24" y="349"/>
              </a:cxn>
              <a:cxn ang="0">
                <a:pos x="0" y="325"/>
              </a:cxn>
              <a:cxn ang="0">
                <a:pos x="0" y="25"/>
              </a:cxn>
              <a:cxn ang="0">
                <a:pos x="15" y="4"/>
              </a:cxn>
              <a:cxn ang="0">
                <a:pos x="41" y="8"/>
              </a:cxn>
              <a:cxn ang="0">
                <a:pos x="1369" y="1208"/>
              </a:cxn>
              <a:cxn ang="0">
                <a:pos x="1376" y="1225"/>
              </a:cxn>
              <a:cxn ang="0">
                <a:pos x="1369" y="1243"/>
              </a:cxn>
              <a:cxn ang="0">
                <a:pos x="41" y="2443"/>
              </a:cxn>
              <a:cxn ang="0">
                <a:pos x="15" y="2447"/>
              </a:cxn>
              <a:cxn ang="0">
                <a:pos x="0" y="2425"/>
              </a:cxn>
              <a:cxn ang="0">
                <a:pos x="0" y="2159"/>
              </a:cxn>
              <a:cxn ang="0">
                <a:pos x="24" y="2135"/>
              </a:cxn>
              <a:cxn ang="0">
                <a:pos x="48" y="2159"/>
              </a:cxn>
            </a:cxnLst>
            <a:rect l="0" t="0" r="r" b="b"/>
            <a:pathLst>
              <a:path w="1376" h="2451">
                <a:moveTo>
                  <a:pt x="48" y="2159"/>
                </a:moveTo>
                <a:lnTo>
                  <a:pt x="48" y="2425"/>
                </a:lnTo>
                <a:lnTo>
                  <a:pt x="8" y="2408"/>
                </a:lnTo>
                <a:lnTo>
                  <a:pt x="1336" y="1208"/>
                </a:lnTo>
                <a:lnTo>
                  <a:pt x="1336" y="1243"/>
                </a:lnTo>
                <a:lnTo>
                  <a:pt x="8" y="43"/>
                </a:lnTo>
                <a:lnTo>
                  <a:pt x="48" y="25"/>
                </a:lnTo>
                <a:lnTo>
                  <a:pt x="48" y="325"/>
                </a:lnTo>
                <a:cubicBezTo>
                  <a:pt x="48" y="339"/>
                  <a:pt x="38" y="349"/>
                  <a:pt x="24" y="349"/>
                </a:cubicBezTo>
                <a:cubicBezTo>
                  <a:pt x="11" y="349"/>
                  <a:pt x="0" y="339"/>
                  <a:pt x="0" y="325"/>
                </a:cubicBezTo>
                <a:lnTo>
                  <a:pt x="0" y="25"/>
                </a:lnTo>
                <a:cubicBezTo>
                  <a:pt x="0" y="16"/>
                  <a:pt x="6" y="7"/>
                  <a:pt x="15" y="4"/>
                </a:cubicBezTo>
                <a:cubicBezTo>
                  <a:pt x="23" y="0"/>
                  <a:pt x="34" y="1"/>
                  <a:pt x="41" y="8"/>
                </a:cubicBezTo>
                <a:lnTo>
                  <a:pt x="1369" y="1208"/>
                </a:lnTo>
                <a:cubicBezTo>
                  <a:pt x="1374" y="1212"/>
                  <a:pt x="1376" y="1219"/>
                  <a:pt x="1376" y="1225"/>
                </a:cubicBezTo>
                <a:cubicBezTo>
                  <a:pt x="1376" y="1232"/>
                  <a:pt x="1374" y="1239"/>
                  <a:pt x="1369" y="1243"/>
                </a:cubicBezTo>
                <a:lnTo>
                  <a:pt x="41" y="2443"/>
                </a:lnTo>
                <a:cubicBezTo>
                  <a:pt x="34" y="2450"/>
                  <a:pt x="23" y="2451"/>
                  <a:pt x="15" y="2447"/>
                </a:cubicBezTo>
                <a:cubicBezTo>
                  <a:pt x="6" y="2444"/>
                  <a:pt x="0" y="2435"/>
                  <a:pt x="0" y="2425"/>
                </a:cubicBezTo>
                <a:lnTo>
                  <a:pt x="0" y="2159"/>
                </a:lnTo>
                <a:cubicBezTo>
                  <a:pt x="0" y="2146"/>
                  <a:pt x="11" y="2135"/>
                  <a:pt x="24" y="2135"/>
                </a:cubicBezTo>
                <a:cubicBezTo>
                  <a:pt x="38" y="2135"/>
                  <a:pt x="48" y="2146"/>
                  <a:pt x="48" y="2159"/>
                </a:cubicBezTo>
                <a:close/>
              </a:path>
            </a:pathLst>
          </a:cu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49" name="Freeform 15">
            <a:extLst>
              <a:ext uri="{FF2B5EF4-FFF2-40B4-BE49-F238E27FC236}">
                <a16:creationId xmlns:a16="http://schemas.microsoft.com/office/drawing/2014/main" id="{D4C3EAB2-B79E-445A-90C8-0071842C4607}"/>
              </a:ext>
            </a:extLst>
          </p:cNvPr>
          <p:cNvSpPr>
            <a:spLocks/>
          </p:cNvSpPr>
          <p:nvPr/>
        </p:nvSpPr>
        <p:spPr bwMode="auto">
          <a:xfrm>
            <a:off x="4033980" y="1158815"/>
            <a:ext cx="944074" cy="955064"/>
          </a:xfrm>
          <a:custGeom>
            <a:avLst/>
            <a:gdLst/>
            <a:ahLst/>
            <a:cxnLst>
              <a:cxn ang="0">
                <a:pos x="3280" y="1656"/>
              </a:cxn>
              <a:cxn ang="0">
                <a:pos x="1640" y="0"/>
              </a:cxn>
              <a:cxn ang="0">
                <a:pos x="1640" y="0"/>
              </a:cxn>
              <a:cxn ang="0">
                <a:pos x="1640" y="0"/>
              </a:cxn>
              <a:cxn ang="0">
                <a:pos x="0" y="1656"/>
              </a:cxn>
              <a:cxn ang="0">
                <a:pos x="0" y="1656"/>
              </a:cxn>
              <a:cxn ang="0">
                <a:pos x="0" y="1656"/>
              </a:cxn>
              <a:cxn ang="0">
                <a:pos x="1640" y="3312"/>
              </a:cxn>
              <a:cxn ang="0">
                <a:pos x="1640" y="3312"/>
              </a:cxn>
              <a:cxn ang="0">
                <a:pos x="1640" y="3312"/>
              </a:cxn>
              <a:cxn ang="0">
                <a:pos x="3280" y="1656"/>
              </a:cxn>
              <a:cxn ang="0">
                <a:pos x="3280" y="1656"/>
              </a:cxn>
            </a:cxnLst>
            <a:rect l="0" t="0" r="r" b="b"/>
            <a:pathLst>
              <a:path w="3280" h="3312">
                <a:moveTo>
                  <a:pt x="3280" y="1656"/>
                </a:moveTo>
                <a:cubicBezTo>
                  <a:pt x="3280" y="742"/>
                  <a:pt x="2546" y="0"/>
                  <a:pt x="1640" y="0"/>
                </a:cubicBezTo>
                <a:cubicBezTo>
                  <a:pt x="1640" y="0"/>
                  <a:pt x="1640" y="0"/>
                  <a:pt x="1640" y="0"/>
                </a:cubicBezTo>
                <a:lnTo>
                  <a:pt x="1640" y="0"/>
                </a:lnTo>
                <a:cubicBezTo>
                  <a:pt x="735" y="0"/>
                  <a:pt x="0" y="742"/>
                  <a:pt x="0" y="1656"/>
                </a:cubicBezTo>
                <a:cubicBezTo>
                  <a:pt x="0" y="1656"/>
                  <a:pt x="0" y="1656"/>
                  <a:pt x="0" y="1656"/>
                </a:cubicBezTo>
                <a:lnTo>
                  <a:pt x="0" y="1656"/>
                </a:lnTo>
                <a:cubicBezTo>
                  <a:pt x="0" y="2571"/>
                  <a:pt x="735" y="3312"/>
                  <a:pt x="1640" y="3312"/>
                </a:cubicBezTo>
                <a:cubicBezTo>
                  <a:pt x="1640" y="3312"/>
                  <a:pt x="1640" y="3312"/>
                  <a:pt x="1640" y="3312"/>
                </a:cubicBezTo>
                <a:lnTo>
                  <a:pt x="1640" y="3312"/>
                </a:lnTo>
                <a:cubicBezTo>
                  <a:pt x="2546" y="3312"/>
                  <a:pt x="3280" y="2571"/>
                  <a:pt x="3280" y="1656"/>
                </a:cubicBezTo>
                <a:cubicBezTo>
                  <a:pt x="3280" y="1656"/>
                  <a:pt x="3280" y="1656"/>
                  <a:pt x="3280" y="1656"/>
                </a:cubicBezTo>
                <a:close/>
              </a:path>
            </a:pathLst>
          </a:custGeom>
          <a:solidFill>
            <a:srgbClr val="009BCC"/>
          </a:solidFill>
          <a:ln w="0">
            <a:solidFill>
              <a:srgbClr val="009BCC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50" name="Freeform 17">
            <a:extLst>
              <a:ext uri="{FF2B5EF4-FFF2-40B4-BE49-F238E27FC236}">
                <a16:creationId xmlns:a16="http://schemas.microsoft.com/office/drawing/2014/main" id="{1951F5ED-3819-47B9-A62F-B564A49DF249}"/>
              </a:ext>
            </a:extLst>
          </p:cNvPr>
          <p:cNvSpPr>
            <a:spLocks/>
          </p:cNvSpPr>
          <p:nvPr/>
        </p:nvSpPr>
        <p:spPr bwMode="auto">
          <a:xfrm>
            <a:off x="4265876" y="1401701"/>
            <a:ext cx="474785" cy="479181"/>
          </a:xfrm>
          <a:custGeom>
            <a:avLst/>
            <a:gdLst/>
            <a:ahLst/>
            <a:cxnLst>
              <a:cxn ang="0">
                <a:pos x="1648" y="832"/>
              </a:cxn>
              <a:cxn ang="0">
                <a:pos x="824" y="0"/>
              </a:cxn>
              <a:cxn ang="0">
                <a:pos x="824" y="0"/>
              </a:cxn>
              <a:cxn ang="0">
                <a:pos x="824" y="0"/>
              </a:cxn>
              <a:cxn ang="0">
                <a:pos x="0" y="832"/>
              </a:cxn>
              <a:cxn ang="0">
                <a:pos x="0" y="832"/>
              </a:cxn>
              <a:cxn ang="0">
                <a:pos x="0" y="832"/>
              </a:cxn>
              <a:cxn ang="0">
                <a:pos x="824" y="1664"/>
              </a:cxn>
              <a:cxn ang="0">
                <a:pos x="824" y="1664"/>
              </a:cxn>
              <a:cxn ang="0">
                <a:pos x="824" y="1664"/>
              </a:cxn>
              <a:cxn ang="0">
                <a:pos x="1648" y="832"/>
              </a:cxn>
              <a:cxn ang="0">
                <a:pos x="1648" y="832"/>
              </a:cxn>
            </a:cxnLst>
            <a:rect l="0" t="0" r="r" b="b"/>
            <a:pathLst>
              <a:path w="1648" h="1664">
                <a:moveTo>
                  <a:pt x="1648" y="832"/>
                </a:moveTo>
                <a:cubicBezTo>
                  <a:pt x="1648" y="373"/>
                  <a:pt x="1280" y="0"/>
                  <a:pt x="824" y="0"/>
                </a:cubicBezTo>
                <a:cubicBezTo>
                  <a:pt x="824" y="0"/>
                  <a:pt x="824" y="0"/>
                  <a:pt x="824" y="0"/>
                </a:cubicBezTo>
                <a:lnTo>
                  <a:pt x="824" y="0"/>
                </a:lnTo>
                <a:cubicBezTo>
                  <a:pt x="369" y="0"/>
                  <a:pt x="0" y="373"/>
                  <a:pt x="0" y="832"/>
                </a:cubicBezTo>
                <a:cubicBezTo>
                  <a:pt x="0" y="832"/>
                  <a:pt x="0" y="832"/>
                  <a:pt x="0" y="832"/>
                </a:cubicBezTo>
                <a:lnTo>
                  <a:pt x="0" y="832"/>
                </a:lnTo>
                <a:cubicBezTo>
                  <a:pt x="0" y="1292"/>
                  <a:pt x="369" y="1664"/>
                  <a:pt x="824" y="1664"/>
                </a:cubicBezTo>
                <a:cubicBezTo>
                  <a:pt x="824" y="1664"/>
                  <a:pt x="824" y="1664"/>
                  <a:pt x="824" y="1664"/>
                </a:cubicBezTo>
                <a:lnTo>
                  <a:pt x="824" y="1664"/>
                </a:lnTo>
                <a:cubicBezTo>
                  <a:pt x="1280" y="1664"/>
                  <a:pt x="1648" y="1292"/>
                  <a:pt x="1648" y="832"/>
                </a:cubicBezTo>
                <a:cubicBezTo>
                  <a:pt x="1648" y="832"/>
                  <a:pt x="1648" y="832"/>
                  <a:pt x="1648" y="832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51" name="Freeform 18">
            <a:extLst>
              <a:ext uri="{FF2B5EF4-FFF2-40B4-BE49-F238E27FC236}">
                <a16:creationId xmlns:a16="http://schemas.microsoft.com/office/drawing/2014/main" id="{BB7D4F9C-FCA4-4C3B-88E3-77530C0C27AC}"/>
              </a:ext>
            </a:extLst>
          </p:cNvPr>
          <p:cNvSpPr>
            <a:spLocks/>
          </p:cNvSpPr>
          <p:nvPr/>
        </p:nvSpPr>
        <p:spPr bwMode="auto">
          <a:xfrm>
            <a:off x="4332918" y="1827030"/>
            <a:ext cx="197827" cy="323117"/>
          </a:xfrm>
          <a:custGeom>
            <a:avLst/>
            <a:gdLst/>
            <a:ahLst/>
            <a:cxnLst>
              <a:cxn ang="0">
                <a:pos x="180" y="262"/>
              </a:cxn>
              <a:cxn ang="0">
                <a:pos x="180" y="294"/>
              </a:cxn>
              <a:cxn ang="0">
                <a:pos x="0" y="147"/>
              </a:cxn>
              <a:cxn ang="0">
                <a:pos x="180" y="0"/>
              </a:cxn>
              <a:cxn ang="0">
                <a:pos x="180" y="37"/>
              </a:cxn>
              <a:cxn ang="0">
                <a:pos x="180" y="262"/>
              </a:cxn>
            </a:cxnLst>
            <a:rect l="0" t="0" r="r" b="b"/>
            <a:pathLst>
              <a:path w="180" h="294">
                <a:moveTo>
                  <a:pt x="180" y="262"/>
                </a:moveTo>
                <a:lnTo>
                  <a:pt x="180" y="294"/>
                </a:lnTo>
                <a:lnTo>
                  <a:pt x="0" y="147"/>
                </a:lnTo>
                <a:lnTo>
                  <a:pt x="180" y="0"/>
                </a:lnTo>
                <a:lnTo>
                  <a:pt x="180" y="37"/>
                </a:lnTo>
                <a:lnTo>
                  <a:pt x="180" y="262"/>
                </a:lnTo>
                <a:close/>
              </a:path>
            </a:pathLst>
          </a:custGeom>
          <a:solidFill>
            <a:srgbClr val="009BCC"/>
          </a:solidFill>
          <a:ln w="9525">
            <a:noFill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52" name="Freeform 19">
            <a:extLst>
              <a:ext uri="{FF2B5EF4-FFF2-40B4-BE49-F238E27FC236}">
                <a16:creationId xmlns:a16="http://schemas.microsoft.com/office/drawing/2014/main" id="{90A8918A-0285-4216-8F99-EE02A70221EB}"/>
              </a:ext>
            </a:extLst>
          </p:cNvPr>
          <p:cNvSpPr>
            <a:spLocks/>
          </p:cNvSpPr>
          <p:nvPr/>
        </p:nvSpPr>
        <p:spPr bwMode="auto">
          <a:xfrm>
            <a:off x="4326324" y="1820435"/>
            <a:ext cx="212114" cy="337405"/>
          </a:xfrm>
          <a:custGeom>
            <a:avLst/>
            <a:gdLst/>
            <a:ahLst/>
            <a:cxnLst>
              <a:cxn ang="0">
                <a:pos x="736" y="1021"/>
              </a:cxn>
              <a:cxn ang="0">
                <a:pos x="736" y="1145"/>
              </a:cxn>
              <a:cxn ang="0">
                <a:pos x="723" y="1167"/>
              </a:cxn>
              <a:cxn ang="0">
                <a:pos x="697" y="1164"/>
              </a:cxn>
              <a:cxn ang="0">
                <a:pos x="9" y="604"/>
              </a:cxn>
              <a:cxn ang="0">
                <a:pos x="0" y="585"/>
              </a:cxn>
              <a:cxn ang="0">
                <a:pos x="9" y="567"/>
              </a:cxn>
              <a:cxn ang="0">
                <a:pos x="697" y="7"/>
              </a:cxn>
              <a:cxn ang="0">
                <a:pos x="723" y="4"/>
              </a:cxn>
              <a:cxn ang="0">
                <a:pos x="736" y="25"/>
              </a:cxn>
              <a:cxn ang="0">
                <a:pos x="736" y="165"/>
              </a:cxn>
              <a:cxn ang="0">
                <a:pos x="712" y="189"/>
              </a:cxn>
              <a:cxn ang="0">
                <a:pos x="688" y="165"/>
              </a:cxn>
              <a:cxn ang="0">
                <a:pos x="688" y="25"/>
              </a:cxn>
              <a:cxn ang="0">
                <a:pos x="728" y="44"/>
              </a:cxn>
              <a:cxn ang="0">
                <a:pos x="40" y="604"/>
              </a:cxn>
              <a:cxn ang="0">
                <a:pos x="40" y="567"/>
              </a:cxn>
              <a:cxn ang="0">
                <a:pos x="728" y="1127"/>
              </a:cxn>
              <a:cxn ang="0">
                <a:pos x="688" y="1145"/>
              </a:cxn>
              <a:cxn ang="0">
                <a:pos x="688" y="1021"/>
              </a:cxn>
              <a:cxn ang="0">
                <a:pos x="712" y="997"/>
              </a:cxn>
              <a:cxn ang="0">
                <a:pos x="736" y="1021"/>
              </a:cxn>
            </a:cxnLst>
            <a:rect l="0" t="0" r="r" b="b"/>
            <a:pathLst>
              <a:path w="736" h="1171">
                <a:moveTo>
                  <a:pt x="736" y="1021"/>
                </a:moveTo>
                <a:lnTo>
                  <a:pt x="736" y="1145"/>
                </a:lnTo>
                <a:cubicBezTo>
                  <a:pt x="736" y="1155"/>
                  <a:pt x="731" y="1163"/>
                  <a:pt x="723" y="1167"/>
                </a:cubicBezTo>
                <a:cubicBezTo>
                  <a:pt x="714" y="1171"/>
                  <a:pt x="704" y="1170"/>
                  <a:pt x="697" y="1164"/>
                </a:cubicBezTo>
                <a:lnTo>
                  <a:pt x="9" y="604"/>
                </a:lnTo>
                <a:cubicBezTo>
                  <a:pt x="4" y="600"/>
                  <a:pt x="0" y="593"/>
                  <a:pt x="0" y="585"/>
                </a:cubicBezTo>
                <a:cubicBezTo>
                  <a:pt x="0" y="578"/>
                  <a:pt x="4" y="571"/>
                  <a:pt x="9" y="567"/>
                </a:cubicBezTo>
                <a:lnTo>
                  <a:pt x="697" y="7"/>
                </a:lnTo>
                <a:cubicBezTo>
                  <a:pt x="704" y="1"/>
                  <a:pt x="714" y="0"/>
                  <a:pt x="723" y="4"/>
                </a:cubicBezTo>
                <a:cubicBezTo>
                  <a:pt x="731" y="8"/>
                  <a:pt x="736" y="16"/>
                  <a:pt x="736" y="25"/>
                </a:cubicBezTo>
                <a:lnTo>
                  <a:pt x="736" y="165"/>
                </a:lnTo>
                <a:cubicBezTo>
                  <a:pt x="736" y="179"/>
                  <a:pt x="726" y="189"/>
                  <a:pt x="712" y="189"/>
                </a:cubicBezTo>
                <a:cubicBezTo>
                  <a:pt x="699" y="189"/>
                  <a:pt x="688" y="179"/>
                  <a:pt x="688" y="165"/>
                </a:cubicBezTo>
                <a:lnTo>
                  <a:pt x="688" y="25"/>
                </a:lnTo>
                <a:lnTo>
                  <a:pt x="728" y="44"/>
                </a:lnTo>
                <a:lnTo>
                  <a:pt x="40" y="604"/>
                </a:lnTo>
                <a:lnTo>
                  <a:pt x="40" y="567"/>
                </a:lnTo>
                <a:lnTo>
                  <a:pt x="728" y="1127"/>
                </a:lnTo>
                <a:lnTo>
                  <a:pt x="688" y="1145"/>
                </a:lnTo>
                <a:lnTo>
                  <a:pt x="688" y="1021"/>
                </a:lnTo>
                <a:cubicBezTo>
                  <a:pt x="688" y="1008"/>
                  <a:pt x="699" y="997"/>
                  <a:pt x="712" y="997"/>
                </a:cubicBezTo>
                <a:cubicBezTo>
                  <a:pt x="726" y="997"/>
                  <a:pt x="736" y="1008"/>
                  <a:pt x="736" y="1021"/>
                </a:cubicBezTo>
                <a:close/>
              </a:path>
            </a:pathLst>
          </a:cu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53" name="Freeform 20">
            <a:extLst>
              <a:ext uri="{FF2B5EF4-FFF2-40B4-BE49-F238E27FC236}">
                <a16:creationId xmlns:a16="http://schemas.microsoft.com/office/drawing/2014/main" id="{329AB03B-6EE3-4490-8BF2-42219FCF300E}"/>
              </a:ext>
            </a:extLst>
          </p:cNvPr>
          <p:cNvSpPr>
            <a:spLocks/>
          </p:cNvSpPr>
          <p:nvPr/>
        </p:nvSpPr>
        <p:spPr bwMode="auto">
          <a:xfrm>
            <a:off x="2029334" y="3182144"/>
            <a:ext cx="626452" cy="678107"/>
          </a:xfrm>
          <a:custGeom>
            <a:avLst/>
            <a:gdLst/>
            <a:ahLst/>
            <a:cxnLst>
              <a:cxn ang="0">
                <a:pos x="0" y="67"/>
              </a:cxn>
              <a:cxn ang="0">
                <a:pos x="246" y="67"/>
              </a:cxn>
              <a:cxn ang="0">
                <a:pos x="246" y="0"/>
              </a:cxn>
              <a:cxn ang="0">
                <a:pos x="570" y="309"/>
              </a:cxn>
              <a:cxn ang="0">
                <a:pos x="246" y="617"/>
              </a:cxn>
              <a:cxn ang="0">
                <a:pos x="246" y="550"/>
              </a:cxn>
              <a:cxn ang="0">
                <a:pos x="0" y="550"/>
              </a:cxn>
              <a:cxn ang="0">
                <a:pos x="0" y="67"/>
              </a:cxn>
            </a:cxnLst>
            <a:rect l="0" t="0" r="r" b="b"/>
            <a:pathLst>
              <a:path w="570" h="617">
                <a:moveTo>
                  <a:pt x="0" y="67"/>
                </a:moveTo>
                <a:lnTo>
                  <a:pt x="246" y="67"/>
                </a:lnTo>
                <a:lnTo>
                  <a:pt x="246" y="0"/>
                </a:lnTo>
                <a:lnTo>
                  <a:pt x="570" y="309"/>
                </a:lnTo>
                <a:lnTo>
                  <a:pt x="246" y="617"/>
                </a:lnTo>
                <a:lnTo>
                  <a:pt x="246" y="550"/>
                </a:lnTo>
                <a:lnTo>
                  <a:pt x="0" y="550"/>
                </a:lnTo>
                <a:lnTo>
                  <a:pt x="0" y="67"/>
                </a:lnTo>
                <a:close/>
              </a:path>
            </a:pathLst>
          </a:custGeom>
          <a:solidFill>
            <a:srgbClr val="009BCC"/>
          </a:solidFill>
          <a:ln w="9525">
            <a:noFill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54" name="Freeform 21">
            <a:extLst>
              <a:ext uri="{FF2B5EF4-FFF2-40B4-BE49-F238E27FC236}">
                <a16:creationId xmlns:a16="http://schemas.microsoft.com/office/drawing/2014/main" id="{96238F50-9CF8-4E5D-84BF-309FB821B83F}"/>
              </a:ext>
            </a:extLst>
          </p:cNvPr>
          <p:cNvSpPr>
            <a:spLocks noEditPoints="1"/>
          </p:cNvSpPr>
          <p:nvPr/>
        </p:nvSpPr>
        <p:spPr bwMode="auto">
          <a:xfrm>
            <a:off x="2021641" y="3166757"/>
            <a:ext cx="644036" cy="709979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253" y="75"/>
              </a:cxn>
              <a:cxn ang="0">
                <a:pos x="247" y="81"/>
              </a:cxn>
              <a:cxn ang="0">
                <a:pos x="247" y="0"/>
              </a:cxn>
              <a:cxn ang="0">
                <a:pos x="586" y="323"/>
              </a:cxn>
              <a:cxn ang="0">
                <a:pos x="247" y="646"/>
              </a:cxn>
              <a:cxn ang="0">
                <a:pos x="247" y="564"/>
              </a:cxn>
              <a:cxn ang="0">
                <a:pos x="253" y="571"/>
              </a:cxn>
              <a:cxn ang="0">
                <a:pos x="0" y="571"/>
              </a:cxn>
              <a:cxn ang="0">
                <a:pos x="0" y="75"/>
              </a:cxn>
              <a:cxn ang="0">
                <a:pos x="13" y="564"/>
              </a:cxn>
              <a:cxn ang="0">
                <a:pos x="7" y="558"/>
              </a:cxn>
              <a:cxn ang="0">
                <a:pos x="259" y="558"/>
              </a:cxn>
              <a:cxn ang="0">
                <a:pos x="259" y="631"/>
              </a:cxn>
              <a:cxn ang="0">
                <a:pos x="249" y="627"/>
              </a:cxn>
              <a:cxn ang="0">
                <a:pos x="573" y="318"/>
              </a:cxn>
              <a:cxn ang="0">
                <a:pos x="573" y="327"/>
              </a:cxn>
              <a:cxn ang="0">
                <a:pos x="249" y="19"/>
              </a:cxn>
              <a:cxn ang="0">
                <a:pos x="259" y="14"/>
              </a:cxn>
              <a:cxn ang="0">
                <a:pos x="259" y="88"/>
              </a:cxn>
              <a:cxn ang="0">
                <a:pos x="7" y="88"/>
              </a:cxn>
              <a:cxn ang="0">
                <a:pos x="13" y="81"/>
              </a:cxn>
              <a:cxn ang="0">
                <a:pos x="13" y="564"/>
              </a:cxn>
            </a:cxnLst>
            <a:rect l="0" t="0" r="r" b="b"/>
            <a:pathLst>
              <a:path w="586" h="646">
                <a:moveTo>
                  <a:pt x="0" y="75"/>
                </a:moveTo>
                <a:lnTo>
                  <a:pt x="253" y="75"/>
                </a:lnTo>
                <a:lnTo>
                  <a:pt x="247" y="81"/>
                </a:lnTo>
                <a:lnTo>
                  <a:pt x="247" y="0"/>
                </a:lnTo>
                <a:lnTo>
                  <a:pt x="586" y="323"/>
                </a:lnTo>
                <a:lnTo>
                  <a:pt x="247" y="646"/>
                </a:lnTo>
                <a:lnTo>
                  <a:pt x="247" y="564"/>
                </a:lnTo>
                <a:lnTo>
                  <a:pt x="253" y="571"/>
                </a:lnTo>
                <a:lnTo>
                  <a:pt x="0" y="571"/>
                </a:lnTo>
                <a:lnTo>
                  <a:pt x="0" y="75"/>
                </a:lnTo>
                <a:close/>
                <a:moveTo>
                  <a:pt x="13" y="564"/>
                </a:moveTo>
                <a:lnTo>
                  <a:pt x="7" y="558"/>
                </a:lnTo>
                <a:lnTo>
                  <a:pt x="259" y="558"/>
                </a:lnTo>
                <a:lnTo>
                  <a:pt x="259" y="631"/>
                </a:lnTo>
                <a:lnTo>
                  <a:pt x="249" y="627"/>
                </a:lnTo>
                <a:lnTo>
                  <a:pt x="573" y="318"/>
                </a:lnTo>
                <a:lnTo>
                  <a:pt x="573" y="327"/>
                </a:lnTo>
                <a:lnTo>
                  <a:pt x="249" y="19"/>
                </a:lnTo>
                <a:lnTo>
                  <a:pt x="259" y="14"/>
                </a:lnTo>
                <a:lnTo>
                  <a:pt x="259" y="88"/>
                </a:lnTo>
                <a:lnTo>
                  <a:pt x="7" y="88"/>
                </a:lnTo>
                <a:lnTo>
                  <a:pt x="13" y="81"/>
                </a:lnTo>
                <a:lnTo>
                  <a:pt x="13" y="564"/>
                </a:lnTo>
                <a:close/>
              </a:path>
            </a:pathLst>
          </a:cu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55" name="Freeform 22">
            <a:extLst>
              <a:ext uri="{FF2B5EF4-FFF2-40B4-BE49-F238E27FC236}">
                <a16:creationId xmlns:a16="http://schemas.microsoft.com/office/drawing/2014/main" id="{559FE59B-2058-4B28-9FC3-5E79DD249610}"/>
              </a:ext>
            </a:extLst>
          </p:cNvPr>
          <p:cNvSpPr>
            <a:spLocks/>
          </p:cNvSpPr>
          <p:nvPr/>
        </p:nvSpPr>
        <p:spPr bwMode="auto">
          <a:xfrm>
            <a:off x="1521578" y="3616264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C8C5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56" name="Freeform 23">
            <a:extLst>
              <a:ext uri="{FF2B5EF4-FFF2-40B4-BE49-F238E27FC236}">
                <a16:creationId xmlns:a16="http://schemas.microsoft.com/office/drawing/2014/main" id="{532E5924-79C6-48F5-8AFF-5E98F3E464E9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3608571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4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929000"/>
          </a:solidFill>
          <a:ln w="0" cap="flat">
            <a:solidFill>
              <a:srgbClr val="929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57" name="Freeform 24">
            <a:extLst>
              <a:ext uri="{FF2B5EF4-FFF2-40B4-BE49-F238E27FC236}">
                <a16:creationId xmlns:a16="http://schemas.microsoft.com/office/drawing/2014/main" id="{FA6BC05A-3D40-452A-88DC-BCAF8FFCAFF1}"/>
              </a:ext>
            </a:extLst>
          </p:cNvPr>
          <p:cNvSpPr>
            <a:spLocks/>
          </p:cNvSpPr>
          <p:nvPr/>
        </p:nvSpPr>
        <p:spPr bwMode="auto">
          <a:xfrm>
            <a:off x="1521578" y="3523945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C8C5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58" name="Freeform 25">
            <a:extLst>
              <a:ext uri="{FF2B5EF4-FFF2-40B4-BE49-F238E27FC236}">
                <a16:creationId xmlns:a16="http://schemas.microsoft.com/office/drawing/2014/main" id="{C7D16662-4474-4D50-B060-5684848E40C4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3517351"/>
            <a:ext cx="414338" cy="86824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4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929000"/>
          </a:solidFill>
          <a:ln w="0" cap="flat">
            <a:solidFill>
              <a:srgbClr val="929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59" name="Freeform 26">
            <a:extLst>
              <a:ext uri="{FF2B5EF4-FFF2-40B4-BE49-F238E27FC236}">
                <a16:creationId xmlns:a16="http://schemas.microsoft.com/office/drawing/2014/main" id="{73A77E42-EC07-4E5D-8489-E9285D3AB6E6}"/>
              </a:ext>
            </a:extLst>
          </p:cNvPr>
          <p:cNvSpPr>
            <a:spLocks/>
          </p:cNvSpPr>
          <p:nvPr/>
        </p:nvSpPr>
        <p:spPr bwMode="auto">
          <a:xfrm>
            <a:off x="1521578" y="3427230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C8C5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60" name="Freeform 27">
            <a:extLst>
              <a:ext uri="{FF2B5EF4-FFF2-40B4-BE49-F238E27FC236}">
                <a16:creationId xmlns:a16="http://schemas.microsoft.com/office/drawing/2014/main" id="{A1049194-2730-4BA1-9132-FAB90040F92D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3419536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4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929000"/>
          </a:solidFill>
          <a:ln w="0" cap="flat">
            <a:solidFill>
              <a:srgbClr val="929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61" name="Freeform 28">
            <a:extLst>
              <a:ext uri="{FF2B5EF4-FFF2-40B4-BE49-F238E27FC236}">
                <a16:creationId xmlns:a16="http://schemas.microsoft.com/office/drawing/2014/main" id="{C435367F-A5AE-4A45-BAE9-817AA672961E}"/>
              </a:ext>
            </a:extLst>
          </p:cNvPr>
          <p:cNvSpPr>
            <a:spLocks/>
          </p:cNvSpPr>
          <p:nvPr/>
        </p:nvSpPr>
        <p:spPr bwMode="auto">
          <a:xfrm>
            <a:off x="1521578" y="3334911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FFBC1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62" name="Freeform 29">
            <a:extLst>
              <a:ext uri="{FF2B5EF4-FFF2-40B4-BE49-F238E27FC236}">
                <a16:creationId xmlns:a16="http://schemas.microsoft.com/office/drawing/2014/main" id="{9CDE28D6-F099-4686-AC23-2D6D826B05BE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3328316"/>
            <a:ext cx="414338" cy="86824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4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BC8912"/>
          </a:solidFill>
          <a:ln w="0" cap="flat">
            <a:solidFill>
              <a:srgbClr val="BC8912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id="{6789FAF8-24C2-4C49-9367-9C83844A46A0}"/>
              </a:ext>
            </a:extLst>
          </p:cNvPr>
          <p:cNvSpPr>
            <a:spLocks/>
          </p:cNvSpPr>
          <p:nvPr/>
        </p:nvSpPr>
        <p:spPr bwMode="auto">
          <a:xfrm>
            <a:off x="1521578" y="3242591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FFBC1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id="{0110326B-3114-47E9-B077-4730C027815C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3235997"/>
            <a:ext cx="414338" cy="86824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4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BC8912"/>
          </a:solidFill>
          <a:ln w="0" cap="flat">
            <a:solidFill>
              <a:srgbClr val="BC8912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id="{A100DADB-B3B4-4722-AE12-806F87AAB0AE}"/>
              </a:ext>
            </a:extLst>
          </p:cNvPr>
          <p:cNvSpPr>
            <a:spLocks/>
          </p:cNvSpPr>
          <p:nvPr/>
        </p:nvSpPr>
        <p:spPr bwMode="auto">
          <a:xfrm>
            <a:off x="1521578" y="3150272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FFBC1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:a16="http://schemas.microsoft.com/office/drawing/2014/main" id="{AF0406DE-B43A-4590-8AAF-727F7A5BB9E6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3143678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4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BC8912"/>
          </a:solidFill>
          <a:ln w="0" cap="flat">
            <a:solidFill>
              <a:srgbClr val="BC8912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67" name="Freeform 34">
            <a:extLst>
              <a:ext uri="{FF2B5EF4-FFF2-40B4-BE49-F238E27FC236}">
                <a16:creationId xmlns:a16="http://schemas.microsoft.com/office/drawing/2014/main" id="{649DAACE-6440-45CB-B919-A79EA828E38A}"/>
              </a:ext>
            </a:extLst>
          </p:cNvPr>
          <p:cNvSpPr>
            <a:spLocks/>
          </p:cNvSpPr>
          <p:nvPr/>
        </p:nvSpPr>
        <p:spPr bwMode="auto">
          <a:xfrm>
            <a:off x="1521578" y="3053556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FFBC1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68" name="Freeform 35">
            <a:extLst>
              <a:ext uri="{FF2B5EF4-FFF2-40B4-BE49-F238E27FC236}">
                <a16:creationId xmlns:a16="http://schemas.microsoft.com/office/drawing/2014/main" id="{F0E1EBAA-AE9B-4C68-B2F7-15B8C552EF07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3046963"/>
            <a:ext cx="414338" cy="86824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4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BC8912"/>
          </a:solidFill>
          <a:ln w="0" cap="flat">
            <a:solidFill>
              <a:srgbClr val="BC8912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69" name="Freeform 36">
            <a:extLst>
              <a:ext uri="{FF2B5EF4-FFF2-40B4-BE49-F238E27FC236}">
                <a16:creationId xmlns:a16="http://schemas.microsoft.com/office/drawing/2014/main" id="{AE1D2C6B-063B-44F3-B4A3-829287D62ABF}"/>
              </a:ext>
            </a:extLst>
          </p:cNvPr>
          <p:cNvSpPr>
            <a:spLocks/>
          </p:cNvSpPr>
          <p:nvPr/>
        </p:nvSpPr>
        <p:spPr bwMode="auto">
          <a:xfrm>
            <a:off x="1521578" y="2961237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FFBC1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70" name="Freeform 37">
            <a:extLst>
              <a:ext uri="{FF2B5EF4-FFF2-40B4-BE49-F238E27FC236}">
                <a16:creationId xmlns:a16="http://schemas.microsoft.com/office/drawing/2014/main" id="{D17FEF33-80C3-42E9-A5B7-47CA6DE2601C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2954643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4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BC8912"/>
          </a:solidFill>
          <a:ln w="0" cap="flat">
            <a:solidFill>
              <a:srgbClr val="BC8912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71" name="Freeform 38">
            <a:extLst>
              <a:ext uri="{FF2B5EF4-FFF2-40B4-BE49-F238E27FC236}">
                <a16:creationId xmlns:a16="http://schemas.microsoft.com/office/drawing/2014/main" id="{41CD7523-D5D5-4DFA-895A-AFA8FC5A0610}"/>
              </a:ext>
            </a:extLst>
          </p:cNvPr>
          <p:cNvSpPr>
            <a:spLocks/>
          </p:cNvSpPr>
          <p:nvPr/>
        </p:nvSpPr>
        <p:spPr bwMode="auto">
          <a:xfrm>
            <a:off x="1521578" y="2868918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FFBC1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72" name="Freeform 39">
            <a:extLst>
              <a:ext uri="{FF2B5EF4-FFF2-40B4-BE49-F238E27FC236}">
                <a16:creationId xmlns:a16="http://schemas.microsoft.com/office/drawing/2014/main" id="{82EFB65A-5D07-4DB9-96B5-619EF4CB69BE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2862324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5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BC8912"/>
          </a:solidFill>
          <a:ln w="0" cap="flat">
            <a:solidFill>
              <a:srgbClr val="BC8912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73" name="Freeform 40">
            <a:extLst>
              <a:ext uri="{FF2B5EF4-FFF2-40B4-BE49-F238E27FC236}">
                <a16:creationId xmlns:a16="http://schemas.microsoft.com/office/drawing/2014/main" id="{E63FC5A5-E301-4137-951A-E5EFAF97AE49}"/>
              </a:ext>
            </a:extLst>
          </p:cNvPr>
          <p:cNvSpPr>
            <a:spLocks/>
          </p:cNvSpPr>
          <p:nvPr/>
        </p:nvSpPr>
        <p:spPr bwMode="auto">
          <a:xfrm>
            <a:off x="1521578" y="2772203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74" name="Freeform 41">
            <a:extLst>
              <a:ext uri="{FF2B5EF4-FFF2-40B4-BE49-F238E27FC236}">
                <a16:creationId xmlns:a16="http://schemas.microsoft.com/office/drawing/2014/main" id="{657C2003-53C2-49D5-94E8-A7F2FB62F051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2765609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5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75" name="Freeform 42">
            <a:extLst>
              <a:ext uri="{FF2B5EF4-FFF2-40B4-BE49-F238E27FC236}">
                <a16:creationId xmlns:a16="http://schemas.microsoft.com/office/drawing/2014/main" id="{8AE5604E-6B77-4B32-A329-DF2523954A2B}"/>
              </a:ext>
            </a:extLst>
          </p:cNvPr>
          <p:cNvSpPr>
            <a:spLocks/>
          </p:cNvSpPr>
          <p:nvPr/>
        </p:nvSpPr>
        <p:spPr bwMode="auto">
          <a:xfrm>
            <a:off x="1521578" y="2679883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76" name="Freeform 43">
            <a:extLst>
              <a:ext uri="{FF2B5EF4-FFF2-40B4-BE49-F238E27FC236}">
                <a16:creationId xmlns:a16="http://schemas.microsoft.com/office/drawing/2014/main" id="{75E50604-4CFE-45EA-9E7F-4FBF53BAC022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2673290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5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77" name="Freeform 44">
            <a:extLst>
              <a:ext uri="{FF2B5EF4-FFF2-40B4-BE49-F238E27FC236}">
                <a16:creationId xmlns:a16="http://schemas.microsoft.com/office/drawing/2014/main" id="{82B40649-EFE9-4CDC-B01F-0E129214F3FD}"/>
              </a:ext>
            </a:extLst>
          </p:cNvPr>
          <p:cNvSpPr>
            <a:spLocks/>
          </p:cNvSpPr>
          <p:nvPr/>
        </p:nvSpPr>
        <p:spPr bwMode="auto">
          <a:xfrm>
            <a:off x="1521578" y="2587564"/>
            <a:ext cx="401149" cy="747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78" name="Freeform 45">
            <a:extLst>
              <a:ext uri="{FF2B5EF4-FFF2-40B4-BE49-F238E27FC236}">
                <a16:creationId xmlns:a16="http://schemas.microsoft.com/office/drawing/2014/main" id="{09E30349-E0B0-49FC-823A-961B1E2F5027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2580970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5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79" name="Freeform 46">
            <a:extLst>
              <a:ext uri="{FF2B5EF4-FFF2-40B4-BE49-F238E27FC236}">
                <a16:creationId xmlns:a16="http://schemas.microsoft.com/office/drawing/2014/main" id="{0022A06F-452B-4388-9571-28A82F2DD1F0}"/>
              </a:ext>
            </a:extLst>
          </p:cNvPr>
          <p:cNvSpPr>
            <a:spLocks/>
          </p:cNvSpPr>
          <p:nvPr/>
        </p:nvSpPr>
        <p:spPr bwMode="auto">
          <a:xfrm>
            <a:off x="2779977" y="3703088"/>
            <a:ext cx="396752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34" y="0"/>
              </a:cxn>
              <a:cxn ang="0">
                <a:pos x="1334" y="0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214"/>
              </a:cxn>
              <a:cxn ang="0">
                <a:pos x="1376" y="214"/>
              </a:cxn>
              <a:cxn ang="0">
                <a:pos x="1334" y="256"/>
              </a:cxn>
              <a:cxn ang="0">
                <a:pos x="1334" y="256"/>
              </a:cxn>
              <a:cxn ang="0">
                <a:pos x="1334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76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34" y="0"/>
                </a:lnTo>
                <a:lnTo>
                  <a:pt x="1334" y="0"/>
                </a:lnTo>
                <a:cubicBezTo>
                  <a:pt x="1357" y="0"/>
                  <a:pt x="1376" y="20"/>
                  <a:pt x="1376" y="43"/>
                </a:cubicBezTo>
                <a:cubicBezTo>
                  <a:pt x="1376" y="43"/>
                  <a:pt x="1376" y="43"/>
                  <a:pt x="1376" y="43"/>
                </a:cubicBezTo>
                <a:lnTo>
                  <a:pt x="1376" y="43"/>
                </a:lnTo>
                <a:lnTo>
                  <a:pt x="1376" y="214"/>
                </a:lnTo>
                <a:lnTo>
                  <a:pt x="1376" y="214"/>
                </a:lnTo>
                <a:cubicBezTo>
                  <a:pt x="1376" y="237"/>
                  <a:pt x="1357" y="256"/>
                  <a:pt x="1334" y="256"/>
                </a:cubicBezTo>
                <a:cubicBezTo>
                  <a:pt x="1334" y="256"/>
                  <a:pt x="1334" y="256"/>
                  <a:pt x="1334" y="256"/>
                </a:cubicBezTo>
                <a:lnTo>
                  <a:pt x="1334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80" name="Freeform 47">
            <a:extLst>
              <a:ext uri="{FF2B5EF4-FFF2-40B4-BE49-F238E27FC236}">
                <a16:creationId xmlns:a16="http://schemas.microsoft.com/office/drawing/2014/main" id="{C928F8FF-B6D9-49F5-BDC2-E59B793A45B6}"/>
              </a:ext>
            </a:extLst>
          </p:cNvPr>
          <p:cNvSpPr>
            <a:spLocks noEditPoints="1"/>
          </p:cNvSpPr>
          <p:nvPr/>
        </p:nvSpPr>
        <p:spPr bwMode="auto">
          <a:xfrm>
            <a:off x="2773382" y="3696494"/>
            <a:ext cx="409941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63" y="1"/>
              </a:cxn>
              <a:cxn ang="0">
                <a:pos x="1388" y="8"/>
              </a:cxn>
              <a:cxn ang="0">
                <a:pos x="1409" y="24"/>
              </a:cxn>
              <a:cxn ang="0">
                <a:pos x="1421" y="47"/>
              </a:cxn>
              <a:cxn ang="0">
                <a:pos x="1424" y="67"/>
              </a:cxn>
              <a:cxn ang="0">
                <a:pos x="1424" y="243"/>
              </a:cxn>
              <a:cxn ang="0">
                <a:pos x="1418" y="267"/>
              </a:cxn>
              <a:cxn ang="0">
                <a:pos x="1401" y="289"/>
              </a:cxn>
              <a:cxn ang="0">
                <a:pos x="1379" y="301"/>
              </a:cxn>
              <a:cxn ang="0">
                <a:pos x="1358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58" y="256"/>
              </a:cxn>
              <a:cxn ang="0">
                <a:pos x="1370" y="254"/>
              </a:cxn>
              <a:cxn ang="0">
                <a:pos x="1375" y="248"/>
              </a:cxn>
              <a:cxn ang="0">
                <a:pos x="1377" y="241"/>
              </a:cxn>
              <a:cxn ang="0">
                <a:pos x="1377" y="234"/>
              </a:cxn>
              <a:cxn ang="0">
                <a:pos x="1376" y="67"/>
              </a:cxn>
              <a:cxn ang="0">
                <a:pos x="1374" y="56"/>
              </a:cxn>
              <a:cxn ang="0">
                <a:pos x="1368" y="50"/>
              </a:cxn>
              <a:cxn ang="0">
                <a:pos x="1361" y="47"/>
              </a:cxn>
              <a:cxn ang="0">
                <a:pos x="1354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24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58" y="0"/>
                </a:lnTo>
                <a:cubicBezTo>
                  <a:pt x="1360" y="0"/>
                  <a:pt x="1361" y="1"/>
                  <a:pt x="1363" y="1"/>
                </a:cubicBezTo>
                <a:lnTo>
                  <a:pt x="1379" y="4"/>
                </a:lnTo>
                <a:cubicBezTo>
                  <a:pt x="1382" y="5"/>
                  <a:pt x="1386" y="6"/>
                  <a:pt x="1388" y="8"/>
                </a:cubicBezTo>
                <a:lnTo>
                  <a:pt x="1402" y="18"/>
                </a:lnTo>
                <a:cubicBezTo>
                  <a:pt x="1405" y="20"/>
                  <a:pt x="1407" y="22"/>
                  <a:pt x="1409" y="24"/>
                </a:cubicBezTo>
                <a:lnTo>
                  <a:pt x="1418" y="38"/>
                </a:lnTo>
                <a:cubicBezTo>
                  <a:pt x="1419" y="41"/>
                  <a:pt x="1420" y="44"/>
                  <a:pt x="1421" y="47"/>
                </a:cubicBezTo>
                <a:lnTo>
                  <a:pt x="1424" y="63"/>
                </a:lnTo>
                <a:cubicBezTo>
                  <a:pt x="1424" y="64"/>
                  <a:pt x="1424" y="66"/>
                  <a:pt x="1424" y="67"/>
                </a:cubicBezTo>
                <a:lnTo>
                  <a:pt x="1424" y="238"/>
                </a:lnTo>
                <a:cubicBezTo>
                  <a:pt x="1424" y="240"/>
                  <a:pt x="1424" y="241"/>
                  <a:pt x="1424" y="243"/>
                </a:cubicBezTo>
                <a:lnTo>
                  <a:pt x="1421" y="259"/>
                </a:lnTo>
                <a:cubicBezTo>
                  <a:pt x="1420" y="262"/>
                  <a:pt x="1419" y="265"/>
                  <a:pt x="1418" y="267"/>
                </a:cubicBezTo>
                <a:lnTo>
                  <a:pt x="1409" y="281"/>
                </a:lnTo>
                <a:cubicBezTo>
                  <a:pt x="1407" y="284"/>
                  <a:pt x="1404" y="287"/>
                  <a:pt x="1401" y="289"/>
                </a:cubicBezTo>
                <a:lnTo>
                  <a:pt x="1387" y="298"/>
                </a:lnTo>
                <a:cubicBezTo>
                  <a:pt x="1385" y="299"/>
                  <a:pt x="1382" y="300"/>
                  <a:pt x="1379" y="301"/>
                </a:cubicBezTo>
                <a:lnTo>
                  <a:pt x="1363" y="304"/>
                </a:lnTo>
                <a:cubicBezTo>
                  <a:pt x="1361" y="304"/>
                  <a:pt x="1360" y="304"/>
                  <a:pt x="1358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58" y="256"/>
                </a:lnTo>
                <a:lnTo>
                  <a:pt x="1354" y="257"/>
                </a:lnTo>
                <a:lnTo>
                  <a:pt x="1370" y="254"/>
                </a:lnTo>
                <a:lnTo>
                  <a:pt x="1361" y="257"/>
                </a:lnTo>
                <a:lnTo>
                  <a:pt x="1375" y="248"/>
                </a:lnTo>
                <a:lnTo>
                  <a:pt x="1368" y="255"/>
                </a:lnTo>
                <a:lnTo>
                  <a:pt x="1377" y="241"/>
                </a:lnTo>
                <a:lnTo>
                  <a:pt x="1374" y="250"/>
                </a:lnTo>
                <a:lnTo>
                  <a:pt x="1377" y="234"/>
                </a:lnTo>
                <a:lnTo>
                  <a:pt x="1376" y="238"/>
                </a:lnTo>
                <a:lnTo>
                  <a:pt x="1376" y="67"/>
                </a:lnTo>
                <a:lnTo>
                  <a:pt x="1377" y="72"/>
                </a:lnTo>
                <a:lnTo>
                  <a:pt x="1374" y="56"/>
                </a:lnTo>
                <a:lnTo>
                  <a:pt x="1377" y="64"/>
                </a:lnTo>
                <a:lnTo>
                  <a:pt x="1368" y="50"/>
                </a:lnTo>
                <a:lnTo>
                  <a:pt x="1375" y="57"/>
                </a:lnTo>
                <a:lnTo>
                  <a:pt x="1361" y="47"/>
                </a:lnTo>
                <a:lnTo>
                  <a:pt x="1370" y="51"/>
                </a:lnTo>
                <a:lnTo>
                  <a:pt x="1354" y="48"/>
                </a:lnTo>
                <a:lnTo>
                  <a:pt x="1358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81" name="Freeform 48">
            <a:extLst>
              <a:ext uri="{FF2B5EF4-FFF2-40B4-BE49-F238E27FC236}">
                <a16:creationId xmlns:a16="http://schemas.microsoft.com/office/drawing/2014/main" id="{BFCFB4D4-87BD-49D0-82E3-B3C5AFBC2693}"/>
              </a:ext>
            </a:extLst>
          </p:cNvPr>
          <p:cNvSpPr>
            <a:spLocks/>
          </p:cNvSpPr>
          <p:nvPr/>
        </p:nvSpPr>
        <p:spPr bwMode="auto">
          <a:xfrm>
            <a:off x="2779977" y="3611868"/>
            <a:ext cx="396752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34" y="0"/>
              </a:cxn>
              <a:cxn ang="0">
                <a:pos x="1334" y="0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214"/>
              </a:cxn>
              <a:cxn ang="0">
                <a:pos x="1376" y="214"/>
              </a:cxn>
              <a:cxn ang="0">
                <a:pos x="1334" y="256"/>
              </a:cxn>
              <a:cxn ang="0">
                <a:pos x="1334" y="256"/>
              </a:cxn>
              <a:cxn ang="0">
                <a:pos x="1334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76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34" y="0"/>
                </a:lnTo>
                <a:lnTo>
                  <a:pt x="1334" y="0"/>
                </a:lnTo>
                <a:cubicBezTo>
                  <a:pt x="1357" y="0"/>
                  <a:pt x="1376" y="20"/>
                  <a:pt x="1376" y="43"/>
                </a:cubicBezTo>
                <a:cubicBezTo>
                  <a:pt x="1376" y="43"/>
                  <a:pt x="1376" y="43"/>
                  <a:pt x="1376" y="43"/>
                </a:cubicBezTo>
                <a:lnTo>
                  <a:pt x="1376" y="43"/>
                </a:lnTo>
                <a:lnTo>
                  <a:pt x="1376" y="214"/>
                </a:lnTo>
                <a:lnTo>
                  <a:pt x="1376" y="214"/>
                </a:lnTo>
                <a:cubicBezTo>
                  <a:pt x="1376" y="237"/>
                  <a:pt x="1357" y="256"/>
                  <a:pt x="1334" y="256"/>
                </a:cubicBezTo>
                <a:cubicBezTo>
                  <a:pt x="1334" y="256"/>
                  <a:pt x="1334" y="256"/>
                  <a:pt x="1334" y="256"/>
                </a:cubicBezTo>
                <a:lnTo>
                  <a:pt x="1334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82" name="Freeform 49">
            <a:extLst>
              <a:ext uri="{FF2B5EF4-FFF2-40B4-BE49-F238E27FC236}">
                <a16:creationId xmlns:a16="http://schemas.microsoft.com/office/drawing/2014/main" id="{C4FB10DD-B55B-4FA8-9F98-C803D98DDB39}"/>
              </a:ext>
            </a:extLst>
          </p:cNvPr>
          <p:cNvSpPr>
            <a:spLocks noEditPoints="1"/>
          </p:cNvSpPr>
          <p:nvPr/>
        </p:nvSpPr>
        <p:spPr bwMode="auto">
          <a:xfrm>
            <a:off x="2773382" y="3604175"/>
            <a:ext cx="409941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63" y="1"/>
              </a:cxn>
              <a:cxn ang="0">
                <a:pos x="1388" y="8"/>
              </a:cxn>
              <a:cxn ang="0">
                <a:pos x="1409" y="24"/>
              </a:cxn>
              <a:cxn ang="0">
                <a:pos x="1421" y="47"/>
              </a:cxn>
              <a:cxn ang="0">
                <a:pos x="1424" y="67"/>
              </a:cxn>
              <a:cxn ang="0">
                <a:pos x="1424" y="243"/>
              </a:cxn>
              <a:cxn ang="0">
                <a:pos x="1418" y="267"/>
              </a:cxn>
              <a:cxn ang="0">
                <a:pos x="1401" y="289"/>
              </a:cxn>
              <a:cxn ang="0">
                <a:pos x="1379" y="301"/>
              </a:cxn>
              <a:cxn ang="0">
                <a:pos x="1358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58" y="256"/>
              </a:cxn>
              <a:cxn ang="0">
                <a:pos x="1370" y="254"/>
              </a:cxn>
              <a:cxn ang="0">
                <a:pos x="1375" y="248"/>
              </a:cxn>
              <a:cxn ang="0">
                <a:pos x="1377" y="241"/>
              </a:cxn>
              <a:cxn ang="0">
                <a:pos x="1377" y="234"/>
              </a:cxn>
              <a:cxn ang="0">
                <a:pos x="1376" y="67"/>
              </a:cxn>
              <a:cxn ang="0">
                <a:pos x="1374" y="56"/>
              </a:cxn>
              <a:cxn ang="0">
                <a:pos x="1368" y="50"/>
              </a:cxn>
              <a:cxn ang="0">
                <a:pos x="1361" y="47"/>
              </a:cxn>
              <a:cxn ang="0">
                <a:pos x="1354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24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58" y="0"/>
                </a:lnTo>
                <a:cubicBezTo>
                  <a:pt x="1360" y="0"/>
                  <a:pt x="1361" y="1"/>
                  <a:pt x="1363" y="1"/>
                </a:cubicBezTo>
                <a:lnTo>
                  <a:pt x="1379" y="4"/>
                </a:lnTo>
                <a:cubicBezTo>
                  <a:pt x="1382" y="5"/>
                  <a:pt x="1386" y="6"/>
                  <a:pt x="1388" y="8"/>
                </a:cubicBezTo>
                <a:lnTo>
                  <a:pt x="1402" y="18"/>
                </a:lnTo>
                <a:cubicBezTo>
                  <a:pt x="1405" y="20"/>
                  <a:pt x="1407" y="22"/>
                  <a:pt x="1409" y="24"/>
                </a:cubicBezTo>
                <a:lnTo>
                  <a:pt x="1418" y="38"/>
                </a:lnTo>
                <a:cubicBezTo>
                  <a:pt x="1419" y="41"/>
                  <a:pt x="1420" y="44"/>
                  <a:pt x="1421" y="47"/>
                </a:cubicBezTo>
                <a:lnTo>
                  <a:pt x="1424" y="63"/>
                </a:lnTo>
                <a:cubicBezTo>
                  <a:pt x="1424" y="64"/>
                  <a:pt x="1424" y="66"/>
                  <a:pt x="1424" y="67"/>
                </a:cubicBezTo>
                <a:lnTo>
                  <a:pt x="1424" y="238"/>
                </a:lnTo>
                <a:cubicBezTo>
                  <a:pt x="1424" y="240"/>
                  <a:pt x="1424" y="241"/>
                  <a:pt x="1424" y="243"/>
                </a:cubicBezTo>
                <a:lnTo>
                  <a:pt x="1421" y="259"/>
                </a:lnTo>
                <a:cubicBezTo>
                  <a:pt x="1420" y="262"/>
                  <a:pt x="1419" y="265"/>
                  <a:pt x="1418" y="267"/>
                </a:cubicBezTo>
                <a:lnTo>
                  <a:pt x="1409" y="281"/>
                </a:lnTo>
                <a:cubicBezTo>
                  <a:pt x="1407" y="284"/>
                  <a:pt x="1404" y="287"/>
                  <a:pt x="1401" y="289"/>
                </a:cubicBezTo>
                <a:lnTo>
                  <a:pt x="1387" y="298"/>
                </a:lnTo>
                <a:cubicBezTo>
                  <a:pt x="1385" y="299"/>
                  <a:pt x="1382" y="300"/>
                  <a:pt x="1379" y="301"/>
                </a:cubicBezTo>
                <a:lnTo>
                  <a:pt x="1363" y="304"/>
                </a:lnTo>
                <a:cubicBezTo>
                  <a:pt x="1361" y="304"/>
                  <a:pt x="1360" y="304"/>
                  <a:pt x="1358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58" y="256"/>
                </a:lnTo>
                <a:lnTo>
                  <a:pt x="1354" y="257"/>
                </a:lnTo>
                <a:lnTo>
                  <a:pt x="1370" y="254"/>
                </a:lnTo>
                <a:lnTo>
                  <a:pt x="1361" y="257"/>
                </a:lnTo>
                <a:lnTo>
                  <a:pt x="1375" y="248"/>
                </a:lnTo>
                <a:lnTo>
                  <a:pt x="1368" y="255"/>
                </a:lnTo>
                <a:lnTo>
                  <a:pt x="1377" y="241"/>
                </a:lnTo>
                <a:lnTo>
                  <a:pt x="1374" y="250"/>
                </a:lnTo>
                <a:lnTo>
                  <a:pt x="1377" y="234"/>
                </a:lnTo>
                <a:lnTo>
                  <a:pt x="1376" y="238"/>
                </a:lnTo>
                <a:lnTo>
                  <a:pt x="1376" y="67"/>
                </a:lnTo>
                <a:lnTo>
                  <a:pt x="1377" y="72"/>
                </a:lnTo>
                <a:lnTo>
                  <a:pt x="1374" y="56"/>
                </a:lnTo>
                <a:lnTo>
                  <a:pt x="1377" y="64"/>
                </a:lnTo>
                <a:lnTo>
                  <a:pt x="1368" y="50"/>
                </a:lnTo>
                <a:lnTo>
                  <a:pt x="1375" y="57"/>
                </a:lnTo>
                <a:lnTo>
                  <a:pt x="1361" y="47"/>
                </a:lnTo>
                <a:lnTo>
                  <a:pt x="1370" y="51"/>
                </a:lnTo>
                <a:lnTo>
                  <a:pt x="1354" y="48"/>
                </a:lnTo>
                <a:lnTo>
                  <a:pt x="1358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83" name="Freeform 50">
            <a:extLst>
              <a:ext uri="{FF2B5EF4-FFF2-40B4-BE49-F238E27FC236}">
                <a16:creationId xmlns:a16="http://schemas.microsoft.com/office/drawing/2014/main" id="{8BAE7BE9-2351-44CE-928C-7DB6D8D53B81}"/>
              </a:ext>
            </a:extLst>
          </p:cNvPr>
          <p:cNvSpPr>
            <a:spLocks/>
          </p:cNvSpPr>
          <p:nvPr/>
        </p:nvSpPr>
        <p:spPr bwMode="auto">
          <a:xfrm>
            <a:off x="2779977" y="3519549"/>
            <a:ext cx="396752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34" y="0"/>
              </a:cxn>
              <a:cxn ang="0">
                <a:pos x="1334" y="0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214"/>
              </a:cxn>
              <a:cxn ang="0">
                <a:pos x="1376" y="214"/>
              </a:cxn>
              <a:cxn ang="0">
                <a:pos x="1334" y="256"/>
              </a:cxn>
              <a:cxn ang="0">
                <a:pos x="1334" y="256"/>
              </a:cxn>
              <a:cxn ang="0">
                <a:pos x="1334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76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34" y="0"/>
                </a:lnTo>
                <a:lnTo>
                  <a:pt x="1334" y="0"/>
                </a:lnTo>
                <a:cubicBezTo>
                  <a:pt x="1357" y="0"/>
                  <a:pt x="1376" y="20"/>
                  <a:pt x="1376" y="43"/>
                </a:cubicBezTo>
                <a:cubicBezTo>
                  <a:pt x="1376" y="43"/>
                  <a:pt x="1376" y="43"/>
                  <a:pt x="1376" y="43"/>
                </a:cubicBezTo>
                <a:lnTo>
                  <a:pt x="1376" y="43"/>
                </a:lnTo>
                <a:lnTo>
                  <a:pt x="1376" y="214"/>
                </a:lnTo>
                <a:lnTo>
                  <a:pt x="1376" y="214"/>
                </a:lnTo>
                <a:cubicBezTo>
                  <a:pt x="1376" y="237"/>
                  <a:pt x="1357" y="256"/>
                  <a:pt x="1334" y="256"/>
                </a:cubicBezTo>
                <a:cubicBezTo>
                  <a:pt x="1334" y="256"/>
                  <a:pt x="1334" y="256"/>
                  <a:pt x="1334" y="256"/>
                </a:cubicBezTo>
                <a:lnTo>
                  <a:pt x="1334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84" name="Freeform 51">
            <a:extLst>
              <a:ext uri="{FF2B5EF4-FFF2-40B4-BE49-F238E27FC236}">
                <a16:creationId xmlns:a16="http://schemas.microsoft.com/office/drawing/2014/main" id="{120BF98D-088A-4F6C-9A2D-77E55F78C68B}"/>
              </a:ext>
            </a:extLst>
          </p:cNvPr>
          <p:cNvSpPr>
            <a:spLocks noEditPoints="1"/>
          </p:cNvSpPr>
          <p:nvPr/>
        </p:nvSpPr>
        <p:spPr bwMode="auto">
          <a:xfrm>
            <a:off x="2773382" y="3511856"/>
            <a:ext cx="409941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63" y="1"/>
              </a:cxn>
              <a:cxn ang="0">
                <a:pos x="1388" y="8"/>
              </a:cxn>
              <a:cxn ang="0">
                <a:pos x="1409" y="24"/>
              </a:cxn>
              <a:cxn ang="0">
                <a:pos x="1421" y="47"/>
              </a:cxn>
              <a:cxn ang="0">
                <a:pos x="1424" y="67"/>
              </a:cxn>
              <a:cxn ang="0">
                <a:pos x="1424" y="243"/>
              </a:cxn>
              <a:cxn ang="0">
                <a:pos x="1418" y="267"/>
              </a:cxn>
              <a:cxn ang="0">
                <a:pos x="1401" y="289"/>
              </a:cxn>
              <a:cxn ang="0">
                <a:pos x="1379" y="301"/>
              </a:cxn>
              <a:cxn ang="0">
                <a:pos x="1358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58" y="256"/>
              </a:cxn>
              <a:cxn ang="0">
                <a:pos x="1370" y="254"/>
              </a:cxn>
              <a:cxn ang="0">
                <a:pos x="1375" y="248"/>
              </a:cxn>
              <a:cxn ang="0">
                <a:pos x="1377" y="241"/>
              </a:cxn>
              <a:cxn ang="0">
                <a:pos x="1377" y="234"/>
              </a:cxn>
              <a:cxn ang="0">
                <a:pos x="1376" y="67"/>
              </a:cxn>
              <a:cxn ang="0">
                <a:pos x="1374" y="56"/>
              </a:cxn>
              <a:cxn ang="0">
                <a:pos x="1368" y="50"/>
              </a:cxn>
              <a:cxn ang="0">
                <a:pos x="1361" y="47"/>
              </a:cxn>
              <a:cxn ang="0">
                <a:pos x="1354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24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58" y="0"/>
                </a:lnTo>
                <a:cubicBezTo>
                  <a:pt x="1360" y="0"/>
                  <a:pt x="1361" y="1"/>
                  <a:pt x="1363" y="1"/>
                </a:cubicBezTo>
                <a:lnTo>
                  <a:pt x="1379" y="4"/>
                </a:lnTo>
                <a:cubicBezTo>
                  <a:pt x="1382" y="5"/>
                  <a:pt x="1386" y="6"/>
                  <a:pt x="1388" y="8"/>
                </a:cubicBezTo>
                <a:lnTo>
                  <a:pt x="1402" y="18"/>
                </a:lnTo>
                <a:cubicBezTo>
                  <a:pt x="1405" y="20"/>
                  <a:pt x="1407" y="22"/>
                  <a:pt x="1409" y="24"/>
                </a:cubicBezTo>
                <a:lnTo>
                  <a:pt x="1418" y="38"/>
                </a:lnTo>
                <a:cubicBezTo>
                  <a:pt x="1419" y="41"/>
                  <a:pt x="1420" y="44"/>
                  <a:pt x="1421" y="47"/>
                </a:cubicBezTo>
                <a:lnTo>
                  <a:pt x="1424" y="63"/>
                </a:lnTo>
                <a:cubicBezTo>
                  <a:pt x="1424" y="64"/>
                  <a:pt x="1424" y="66"/>
                  <a:pt x="1424" y="67"/>
                </a:cubicBezTo>
                <a:lnTo>
                  <a:pt x="1424" y="238"/>
                </a:lnTo>
                <a:cubicBezTo>
                  <a:pt x="1424" y="240"/>
                  <a:pt x="1424" y="241"/>
                  <a:pt x="1424" y="243"/>
                </a:cubicBezTo>
                <a:lnTo>
                  <a:pt x="1421" y="259"/>
                </a:lnTo>
                <a:cubicBezTo>
                  <a:pt x="1420" y="262"/>
                  <a:pt x="1419" y="265"/>
                  <a:pt x="1418" y="267"/>
                </a:cubicBezTo>
                <a:lnTo>
                  <a:pt x="1409" y="281"/>
                </a:lnTo>
                <a:cubicBezTo>
                  <a:pt x="1407" y="284"/>
                  <a:pt x="1404" y="287"/>
                  <a:pt x="1401" y="289"/>
                </a:cubicBezTo>
                <a:lnTo>
                  <a:pt x="1387" y="298"/>
                </a:lnTo>
                <a:cubicBezTo>
                  <a:pt x="1385" y="299"/>
                  <a:pt x="1382" y="300"/>
                  <a:pt x="1379" y="301"/>
                </a:cubicBezTo>
                <a:lnTo>
                  <a:pt x="1363" y="304"/>
                </a:lnTo>
                <a:cubicBezTo>
                  <a:pt x="1361" y="304"/>
                  <a:pt x="1360" y="304"/>
                  <a:pt x="1358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58" y="256"/>
                </a:lnTo>
                <a:lnTo>
                  <a:pt x="1354" y="257"/>
                </a:lnTo>
                <a:lnTo>
                  <a:pt x="1370" y="254"/>
                </a:lnTo>
                <a:lnTo>
                  <a:pt x="1361" y="257"/>
                </a:lnTo>
                <a:lnTo>
                  <a:pt x="1375" y="248"/>
                </a:lnTo>
                <a:lnTo>
                  <a:pt x="1368" y="255"/>
                </a:lnTo>
                <a:lnTo>
                  <a:pt x="1377" y="241"/>
                </a:lnTo>
                <a:lnTo>
                  <a:pt x="1374" y="250"/>
                </a:lnTo>
                <a:lnTo>
                  <a:pt x="1377" y="234"/>
                </a:lnTo>
                <a:lnTo>
                  <a:pt x="1376" y="238"/>
                </a:lnTo>
                <a:lnTo>
                  <a:pt x="1376" y="67"/>
                </a:lnTo>
                <a:lnTo>
                  <a:pt x="1377" y="72"/>
                </a:lnTo>
                <a:lnTo>
                  <a:pt x="1374" y="56"/>
                </a:lnTo>
                <a:lnTo>
                  <a:pt x="1377" y="64"/>
                </a:lnTo>
                <a:lnTo>
                  <a:pt x="1368" y="50"/>
                </a:lnTo>
                <a:lnTo>
                  <a:pt x="1375" y="57"/>
                </a:lnTo>
                <a:lnTo>
                  <a:pt x="1361" y="47"/>
                </a:lnTo>
                <a:lnTo>
                  <a:pt x="1370" y="51"/>
                </a:lnTo>
                <a:lnTo>
                  <a:pt x="1354" y="48"/>
                </a:lnTo>
                <a:lnTo>
                  <a:pt x="1358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85" name="Freeform 52">
            <a:extLst>
              <a:ext uri="{FF2B5EF4-FFF2-40B4-BE49-F238E27FC236}">
                <a16:creationId xmlns:a16="http://schemas.microsoft.com/office/drawing/2014/main" id="{0A157AF3-8D71-4573-83ED-FAE1A6654AD2}"/>
              </a:ext>
            </a:extLst>
          </p:cNvPr>
          <p:cNvSpPr>
            <a:spLocks/>
          </p:cNvSpPr>
          <p:nvPr/>
        </p:nvSpPr>
        <p:spPr bwMode="auto">
          <a:xfrm>
            <a:off x="2779977" y="3427230"/>
            <a:ext cx="396752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34" y="0"/>
              </a:cxn>
              <a:cxn ang="0">
                <a:pos x="1334" y="0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214"/>
              </a:cxn>
              <a:cxn ang="0">
                <a:pos x="1376" y="214"/>
              </a:cxn>
              <a:cxn ang="0">
                <a:pos x="1334" y="256"/>
              </a:cxn>
              <a:cxn ang="0">
                <a:pos x="1334" y="256"/>
              </a:cxn>
              <a:cxn ang="0">
                <a:pos x="1334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76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34" y="0"/>
                </a:lnTo>
                <a:lnTo>
                  <a:pt x="1334" y="0"/>
                </a:lnTo>
                <a:cubicBezTo>
                  <a:pt x="1357" y="0"/>
                  <a:pt x="1376" y="20"/>
                  <a:pt x="1376" y="43"/>
                </a:cubicBezTo>
                <a:cubicBezTo>
                  <a:pt x="1376" y="43"/>
                  <a:pt x="1376" y="43"/>
                  <a:pt x="1376" y="43"/>
                </a:cubicBezTo>
                <a:lnTo>
                  <a:pt x="1376" y="43"/>
                </a:lnTo>
                <a:lnTo>
                  <a:pt x="1376" y="214"/>
                </a:lnTo>
                <a:lnTo>
                  <a:pt x="1376" y="214"/>
                </a:lnTo>
                <a:cubicBezTo>
                  <a:pt x="1376" y="237"/>
                  <a:pt x="1357" y="256"/>
                  <a:pt x="1334" y="256"/>
                </a:cubicBezTo>
                <a:cubicBezTo>
                  <a:pt x="1334" y="256"/>
                  <a:pt x="1334" y="256"/>
                  <a:pt x="1334" y="256"/>
                </a:cubicBezTo>
                <a:lnTo>
                  <a:pt x="1334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86" name="Freeform 53">
            <a:extLst>
              <a:ext uri="{FF2B5EF4-FFF2-40B4-BE49-F238E27FC236}">
                <a16:creationId xmlns:a16="http://schemas.microsoft.com/office/drawing/2014/main" id="{E56C967A-E4EA-49F3-8B2B-BB00A6263CCE}"/>
              </a:ext>
            </a:extLst>
          </p:cNvPr>
          <p:cNvSpPr>
            <a:spLocks noEditPoints="1"/>
          </p:cNvSpPr>
          <p:nvPr/>
        </p:nvSpPr>
        <p:spPr bwMode="auto">
          <a:xfrm>
            <a:off x="2773382" y="3419536"/>
            <a:ext cx="409941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63" y="1"/>
              </a:cxn>
              <a:cxn ang="0">
                <a:pos x="1388" y="8"/>
              </a:cxn>
              <a:cxn ang="0">
                <a:pos x="1409" y="24"/>
              </a:cxn>
              <a:cxn ang="0">
                <a:pos x="1421" y="47"/>
              </a:cxn>
              <a:cxn ang="0">
                <a:pos x="1424" y="67"/>
              </a:cxn>
              <a:cxn ang="0">
                <a:pos x="1424" y="243"/>
              </a:cxn>
              <a:cxn ang="0">
                <a:pos x="1418" y="267"/>
              </a:cxn>
              <a:cxn ang="0">
                <a:pos x="1401" y="289"/>
              </a:cxn>
              <a:cxn ang="0">
                <a:pos x="1379" y="301"/>
              </a:cxn>
              <a:cxn ang="0">
                <a:pos x="1358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58" y="256"/>
              </a:cxn>
              <a:cxn ang="0">
                <a:pos x="1370" y="254"/>
              </a:cxn>
              <a:cxn ang="0">
                <a:pos x="1375" y="248"/>
              </a:cxn>
              <a:cxn ang="0">
                <a:pos x="1377" y="241"/>
              </a:cxn>
              <a:cxn ang="0">
                <a:pos x="1377" y="234"/>
              </a:cxn>
              <a:cxn ang="0">
                <a:pos x="1376" y="67"/>
              </a:cxn>
              <a:cxn ang="0">
                <a:pos x="1374" y="56"/>
              </a:cxn>
              <a:cxn ang="0">
                <a:pos x="1368" y="50"/>
              </a:cxn>
              <a:cxn ang="0">
                <a:pos x="1361" y="47"/>
              </a:cxn>
              <a:cxn ang="0">
                <a:pos x="1354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24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58" y="0"/>
                </a:lnTo>
                <a:cubicBezTo>
                  <a:pt x="1360" y="0"/>
                  <a:pt x="1361" y="1"/>
                  <a:pt x="1363" y="1"/>
                </a:cubicBezTo>
                <a:lnTo>
                  <a:pt x="1379" y="4"/>
                </a:lnTo>
                <a:cubicBezTo>
                  <a:pt x="1382" y="5"/>
                  <a:pt x="1386" y="6"/>
                  <a:pt x="1388" y="8"/>
                </a:cubicBezTo>
                <a:lnTo>
                  <a:pt x="1402" y="18"/>
                </a:lnTo>
                <a:cubicBezTo>
                  <a:pt x="1405" y="20"/>
                  <a:pt x="1407" y="22"/>
                  <a:pt x="1409" y="24"/>
                </a:cubicBezTo>
                <a:lnTo>
                  <a:pt x="1418" y="38"/>
                </a:lnTo>
                <a:cubicBezTo>
                  <a:pt x="1419" y="41"/>
                  <a:pt x="1420" y="44"/>
                  <a:pt x="1421" y="47"/>
                </a:cubicBezTo>
                <a:lnTo>
                  <a:pt x="1424" y="63"/>
                </a:lnTo>
                <a:cubicBezTo>
                  <a:pt x="1424" y="64"/>
                  <a:pt x="1424" y="66"/>
                  <a:pt x="1424" y="67"/>
                </a:cubicBezTo>
                <a:lnTo>
                  <a:pt x="1424" y="238"/>
                </a:lnTo>
                <a:cubicBezTo>
                  <a:pt x="1424" y="240"/>
                  <a:pt x="1424" y="241"/>
                  <a:pt x="1424" y="243"/>
                </a:cubicBezTo>
                <a:lnTo>
                  <a:pt x="1421" y="259"/>
                </a:lnTo>
                <a:cubicBezTo>
                  <a:pt x="1420" y="262"/>
                  <a:pt x="1419" y="265"/>
                  <a:pt x="1418" y="267"/>
                </a:cubicBezTo>
                <a:lnTo>
                  <a:pt x="1409" y="281"/>
                </a:lnTo>
                <a:cubicBezTo>
                  <a:pt x="1407" y="284"/>
                  <a:pt x="1404" y="287"/>
                  <a:pt x="1401" y="289"/>
                </a:cubicBezTo>
                <a:lnTo>
                  <a:pt x="1387" y="298"/>
                </a:lnTo>
                <a:cubicBezTo>
                  <a:pt x="1385" y="299"/>
                  <a:pt x="1382" y="300"/>
                  <a:pt x="1379" y="301"/>
                </a:cubicBezTo>
                <a:lnTo>
                  <a:pt x="1363" y="304"/>
                </a:lnTo>
                <a:cubicBezTo>
                  <a:pt x="1361" y="304"/>
                  <a:pt x="1360" y="304"/>
                  <a:pt x="1358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58" y="256"/>
                </a:lnTo>
                <a:lnTo>
                  <a:pt x="1354" y="257"/>
                </a:lnTo>
                <a:lnTo>
                  <a:pt x="1370" y="254"/>
                </a:lnTo>
                <a:lnTo>
                  <a:pt x="1361" y="257"/>
                </a:lnTo>
                <a:lnTo>
                  <a:pt x="1375" y="248"/>
                </a:lnTo>
                <a:lnTo>
                  <a:pt x="1368" y="255"/>
                </a:lnTo>
                <a:lnTo>
                  <a:pt x="1377" y="241"/>
                </a:lnTo>
                <a:lnTo>
                  <a:pt x="1374" y="250"/>
                </a:lnTo>
                <a:lnTo>
                  <a:pt x="1377" y="234"/>
                </a:lnTo>
                <a:lnTo>
                  <a:pt x="1376" y="238"/>
                </a:lnTo>
                <a:lnTo>
                  <a:pt x="1376" y="67"/>
                </a:lnTo>
                <a:lnTo>
                  <a:pt x="1377" y="72"/>
                </a:lnTo>
                <a:lnTo>
                  <a:pt x="1374" y="56"/>
                </a:lnTo>
                <a:lnTo>
                  <a:pt x="1377" y="64"/>
                </a:lnTo>
                <a:lnTo>
                  <a:pt x="1368" y="50"/>
                </a:lnTo>
                <a:lnTo>
                  <a:pt x="1375" y="57"/>
                </a:lnTo>
                <a:lnTo>
                  <a:pt x="1361" y="47"/>
                </a:lnTo>
                <a:lnTo>
                  <a:pt x="1370" y="51"/>
                </a:lnTo>
                <a:lnTo>
                  <a:pt x="1354" y="48"/>
                </a:lnTo>
                <a:lnTo>
                  <a:pt x="1358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87" name="Freeform 54">
            <a:extLst>
              <a:ext uri="{FF2B5EF4-FFF2-40B4-BE49-F238E27FC236}">
                <a16:creationId xmlns:a16="http://schemas.microsoft.com/office/drawing/2014/main" id="{BBF50AF0-0437-49B1-8C0F-9E6771DE529C}"/>
              </a:ext>
            </a:extLst>
          </p:cNvPr>
          <p:cNvSpPr>
            <a:spLocks/>
          </p:cNvSpPr>
          <p:nvPr/>
        </p:nvSpPr>
        <p:spPr bwMode="auto">
          <a:xfrm>
            <a:off x="2779977" y="3330514"/>
            <a:ext cx="396752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34" y="0"/>
              </a:cxn>
              <a:cxn ang="0">
                <a:pos x="1334" y="0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214"/>
              </a:cxn>
              <a:cxn ang="0">
                <a:pos x="1376" y="214"/>
              </a:cxn>
              <a:cxn ang="0">
                <a:pos x="1334" y="256"/>
              </a:cxn>
              <a:cxn ang="0">
                <a:pos x="1334" y="256"/>
              </a:cxn>
              <a:cxn ang="0">
                <a:pos x="1334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76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34" y="0"/>
                </a:lnTo>
                <a:lnTo>
                  <a:pt x="1334" y="0"/>
                </a:lnTo>
                <a:cubicBezTo>
                  <a:pt x="1357" y="0"/>
                  <a:pt x="1376" y="20"/>
                  <a:pt x="1376" y="43"/>
                </a:cubicBezTo>
                <a:cubicBezTo>
                  <a:pt x="1376" y="43"/>
                  <a:pt x="1376" y="43"/>
                  <a:pt x="1376" y="43"/>
                </a:cubicBezTo>
                <a:lnTo>
                  <a:pt x="1376" y="43"/>
                </a:lnTo>
                <a:lnTo>
                  <a:pt x="1376" y="214"/>
                </a:lnTo>
                <a:lnTo>
                  <a:pt x="1376" y="214"/>
                </a:lnTo>
                <a:cubicBezTo>
                  <a:pt x="1376" y="237"/>
                  <a:pt x="1357" y="256"/>
                  <a:pt x="1334" y="256"/>
                </a:cubicBezTo>
                <a:cubicBezTo>
                  <a:pt x="1334" y="256"/>
                  <a:pt x="1334" y="256"/>
                  <a:pt x="1334" y="256"/>
                </a:cubicBezTo>
                <a:lnTo>
                  <a:pt x="1334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88" name="Freeform 55">
            <a:extLst>
              <a:ext uri="{FF2B5EF4-FFF2-40B4-BE49-F238E27FC236}">
                <a16:creationId xmlns:a16="http://schemas.microsoft.com/office/drawing/2014/main" id="{3FBBFEA5-DE2C-4405-9746-8046DAF4811B}"/>
              </a:ext>
            </a:extLst>
          </p:cNvPr>
          <p:cNvSpPr>
            <a:spLocks noEditPoints="1"/>
          </p:cNvSpPr>
          <p:nvPr/>
        </p:nvSpPr>
        <p:spPr bwMode="auto">
          <a:xfrm>
            <a:off x="2773382" y="3322821"/>
            <a:ext cx="409941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63" y="1"/>
              </a:cxn>
              <a:cxn ang="0">
                <a:pos x="1388" y="8"/>
              </a:cxn>
              <a:cxn ang="0">
                <a:pos x="1409" y="24"/>
              </a:cxn>
              <a:cxn ang="0">
                <a:pos x="1421" y="47"/>
              </a:cxn>
              <a:cxn ang="0">
                <a:pos x="1424" y="67"/>
              </a:cxn>
              <a:cxn ang="0">
                <a:pos x="1424" y="243"/>
              </a:cxn>
              <a:cxn ang="0">
                <a:pos x="1418" y="267"/>
              </a:cxn>
              <a:cxn ang="0">
                <a:pos x="1401" y="289"/>
              </a:cxn>
              <a:cxn ang="0">
                <a:pos x="1379" y="301"/>
              </a:cxn>
              <a:cxn ang="0">
                <a:pos x="1358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58" y="256"/>
              </a:cxn>
              <a:cxn ang="0">
                <a:pos x="1370" y="254"/>
              </a:cxn>
              <a:cxn ang="0">
                <a:pos x="1375" y="248"/>
              </a:cxn>
              <a:cxn ang="0">
                <a:pos x="1377" y="241"/>
              </a:cxn>
              <a:cxn ang="0">
                <a:pos x="1377" y="234"/>
              </a:cxn>
              <a:cxn ang="0">
                <a:pos x="1376" y="67"/>
              </a:cxn>
              <a:cxn ang="0">
                <a:pos x="1374" y="56"/>
              </a:cxn>
              <a:cxn ang="0">
                <a:pos x="1368" y="50"/>
              </a:cxn>
              <a:cxn ang="0">
                <a:pos x="1361" y="47"/>
              </a:cxn>
              <a:cxn ang="0">
                <a:pos x="1354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24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58" y="0"/>
                </a:lnTo>
                <a:cubicBezTo>
                  <a:pt x="1360" y="0"/>
                  <a:pt x="1361" y="1"/>
                  <a:pt x="1363" y="1"/>
                </a:cubicBezTo>
                <a:lnTo>
                  <a:pt x="1379" y="4"/>
                </a:lnTo>
                <a:cubicBezTo>
                  <a:pt x="1382" y="5"/>
                  <a:pt x="1386" y="6"/>
                  <a:pt x="1388" y="8"/>
                </a:cubicBezTo>
                <a:lnTo>
                  <a:pt x="1402" y="18"/>
                </a:lnTo>
                <a:cubicBezTo>
                  <a:pt x="1405" y="20"/>
                  <a:pt x="1407" y="22"/>
                  <a:pt x="1409" y="24"/>
                </a:cubicBezTo>
                <a:lnTo>
                  <a:pt x="1418" y="38"/>
                </a:lnTo>
                <a:cubicBezTo>
                  <a:pt x="1419" y="41"/>
                  <a:pt x="1420" y="44"/>
                  <a:pt x="1421" y="47"/>
                </a:cubicBezTo>
                <a:lnTo>
                  <a:pt x="1424" y="63"/>
                </a:lnTo>
                <a:cubicBezTo>
                  <a:pt x="1424" y="64"/>
                  <a:pt x="1424" y="66"/>
                  <a:pt x="1424" y="67"/>
                </a:cubicBezTo>
                <a:lnTo>
                  <a:pt x="1424" y="238"/>
                </a:lnTo>
                <a:cubicBezTo>
                  <a:pt x="1424" y="240"/>
                  <a:pt x="1424" y="241"/>
                  <a:pt x="1424" y="243"/>
                </a:cubicBezTo>
                <a:lnTo>
                  <a:pt x="1421" y="259"/>
                </a:lnTo>
                <a:cubicBezTo>
                  <a:pt x="1420" y="262"/>
                  <a:pt x="1419" y="265"/>
                  <a:pt x="1418" y="267"/>
                </a:cubicBezTo>
                <a:lnTo>
                  <a:pt x="1409" y="281"/>
                </a:lnTo>
                <a:cubicBezTo>
                  <a:pt x="1407" y="284"/>
                  <a:pt x="1404" y="287"/>
                  <a:pt x="1401" y="289"/>
                </a:cubicBezTo>
                <a:lnTo>
                  <a:pt x="1387" y="298"/>
                </a:lnTo>
                <a:cubicBezTo>
                  <a:pt x="1385" y="299"/>
                  <a:pt x="1382" y="300"/>
                  <a:pt x="1379" y="301"/>
                </a:cubicBezTo>
                <a:lnTo>
                  <a:pt x="1363" y="304"/>
                </a:lnTo>
                <a:cubicBezTo>
                  <a:pt x="1361" y="304"/>
                  <a:pt x="1360" y="304"/>
                  <a:pt x="1358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58" y="256"/>
                </a:lnTo>
                <a:lnTo>
                  <a:pt x="1354" y="257"/>
                </a:lnTo>
                <a:lnTo>
                  <a:pt x="1370" y="254"/>
                </a:lnTo>
                <a:lnTo>
                  <a:pt x="1361" y="257"/>
                </a:lnTo>
                <a:lnTo>
                  <a:pt x="1375" y="248"/>
                </a:lnTo>
                <a:lnTo>
                  <a:pt x="1368" y="255"/>
                </a:lnTo>
                <a:lnTo>
                  <a:pt x="1377" y="241"/>
                </a:lnTo>
                <a:lnTo>
                  <a:pt x="1374" y="250"/>
                </a:lnTo>
                <a:lnTo>
                  <a:pt x="1377" y="234"/>
                </a:lnTo>
                <a:lnTo>
                  <a:pt x="1376" y="238"/>
                </a:lnTo>
                <a:lnTo>
                  <a:pt x="1376" y="67"/>
                </a:lnTo>
                <a:lnTo>
                  <a:pt x="1377" y="72"/>
                </a:lnTo>
                <a:lnTo>
                  <a:pt x="1374" y="56"/>
                </a:lnTo>
                <a:lnTo>
                  <a:pt x="1377" y="64"/>
                </a:lnTo>
                <a:lnTo>
                  <a:pt x="1368" y="50"/>
                </a:lnTo>
                <a:lnTo>
                  <a:pt x="1375" y="57"/>
                </a:lnTo>
                <a:lnTo>
                  <a:pt x="1361" y="47"/>
                </a:lnTo>
                <a:lnTo>
                  <a:pt x="1370" y="51"/>
                </a:lnTo>
                <a:lnTo>
                  <a:pt x="1354" y="48"/>
                </a:lnTo>
                <a:lnTo>
                  <a:pt x="1358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89" name="Freeform 56">
            <a:extLst>
              <a:ext uri="{FF2B5EF4-FFF2-40B4-BE49-F238E27FC236}">
                <a16:creationId xmlns:a16="http://schemas.microsoft.com/office/drawing/2014/main" id="{CA6CF1E0-45F9-468F-B016-64B7FC9C9561}"/>
              </a:ext>
            </a:extLst>
          </p:cNvPr>
          <p:cNvSpPr>
            <a:spLocks/>
          </p:cNvSpPr>
          <p:nvPr/>
        </p:nvSpPr>
        <p:spPr bwMode="auto">
          <a:xfrm>
            <a:off x="1521578" y="2496344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90" name="Freeform 57">
            <a:extLst>
              <a:ext uri="{FF2B5EF4-FFF2-40B4-BE49-F238E27FC236}">
                <a16:creationId xmlns:a16="http://schemas.microsoft.com/office/drawing/2014/main" id="{6B6EFE87-D176-4206-80CE-B15BC788F058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2488651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5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91" name="Freeform 58">
            <a:extLst>
              <a:ext uri="{FF2B5EF4-FFF2-40B4-BE49-F238E27FC236}">
                <a16:creationId xmlns:a16="http://schemas.microsoft.com/office/drawing/2014/main" id="{779D0F2C-DF94-405F-BC42-BCAC6B368059}"/>
              </a:ext>
            </a:extLst>
          </p:cNvPr>
          <p:cNvSpPr>
            <a:spLocks/>
          </p:cNvSpPr>
          <p:nvPr/>
        </p:nvSpPr>
        <p:spPr bwMode="auto">
          <a:xfrm>
            <a:off x="1521578" y="2404024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92" name="Freeform 59">
            <a:extLst>
              <a:ext uri="{FF2B5EF4-FFF2-40B4-BE49-F238E27FC236}">
                <a16:creationId xmlns:a16="http://schemas.microsoft.com/office/drawing/2014/main" id="{9903C86D-2102-4A9D-8F0E-74E28F5EF14D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2396332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5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93" name="Freeform 60">
            <a:extLst>
              <a:ext uri="{FF2B5EF4-FFF2-40B4-BE49-F238E27FC236}">
                <a16:creationId xmlns:a16="http://schemas.microsoft.com/office/drawing/2014/main" id="{B6A2A840-25E4-4AED-AE07-FADF2F805419}"/>
              </a:ext>
            </a:extLst>
          </p:cNvPr>
          <p:cNvSpPr>
            <a:spLocks/>
          </p:cNvSpPr>
          <p:nvPr/>
        </p:nvSpPr>
        <p:spPr bwMode="auto">
          <a:xfrm>
            <a:off x="1521578" y="2307309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94" name="Freeform 61">
            <a:extLst>
              <a:ext uri="{FF2B5EF4-FFF2-40B4-BE49-F238E27FC236}">
                <a16:creationId xmlns:a16="http://schemas.microsoft.com/office/drawing/2014/main" id="{F4D540EC-FE47-428F-97E7-62DDBE7747F5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2299616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5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95" name="Freeform 62">
            <a:extLst>
              <a:ext uri="{FF2B5EF4-FFF2-40B4-BE49-F238E27FC236}">
                <a16:creationId xmlns:a16="http://schemas.microsoft.com/office/drawing/2014/main" id="{015BF6CA-5472-4F41-855F-1EB582898FE7}"/>
              </a:ext>
            </a:extLst>
          </p:cNvPr>
          <p:cNvSpPr>
            <a:spLocks/>
          </p:cNvSpPr>
          <p:nvPr/>
        </p:nvSpPr>
        <p:spPr bwMode="auto">
          <a:xfrm>
            <a:off x="1521578" y="2214990"/>
            <a:ext cx="401149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50" y="0"/>
              </a:cxn>
              <a:cxn ang="0">
                <a:pos x="1350" y="0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43"/>
              </a:cxn>
              <a:cxn ang="0">
                <a:pos x="1392" y="214"/>
              </a:cxn>
              <a:cxn ang="0">
                <a:pos x="1392" y="214"/>
              </a:cxn>
              <a:cxn ang="0">
                <a:pos x="1350" y="256"/>
              </a:cxn>
              <a:cxn ang="0">
                <a:pos x="1350" y="256"/>
              </a:cxn>
              <a:cxn ang="0">
                <a:pos x="1350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92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50" y="0"/>
                </a:lnTo>
                <a:lnTo>
                  <a:pt x="1350" y="0"/>
                </a:lnTo>
                <a:cubicBezTo>
                  <a:pt x="1373" y="0"/>
                  <a:pt x="1392" y="20"/>
                  <a:pt x="1392" y="43"/>
                </a:cubicBezTo>
                <a:cubicBezTo>
                  <a:pt x="1392" y="43"/>
                  <a:pt x="1392" y="43"/>
                  <a:pt x="1392" y="43"/>
                </a:cubicBezTo>
                <a:lnTo>
                  <a:pt x="1392" y="43"/>
                </a:lnTo>
                <a:lnTo>
                  <a:pt x="1392" y="214"/>
                </a:lnTo>
                <a:lnTo>
                  <a:pt x="1392" y="214"/>
                </a:lnTo>
                <a:cubicBezTo>
                  <a:pt x="1392" y="237"/>
                  <a:pt x="1373" y="256"/>
                  <a:pt x="1350" y="256"/>
                </a:cubicBezTo>
                <a:cubicBezTo>
                  <a:pt x="1350" y="256"/>
                  <a:pt x="1350" y="256"/>
                  <a:pt x="1350" y="256"/>
                </a:cubicBezTo>
                <a:lnTo>
                  <a:pt x="1350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96" name="Freeform 63">
            <a:extLst>
              <a:ext uri="{FF2B5EF4-FFF2-40B4-BE49-F238E27FC236}">
                <a16:creationId xmlns:a16="http://schemas.microsoft.com/office/drawing/2014/main" id="{F3444DDE-31AC-4E0E-A598-5B1A22BBF0D1}"/>
              </a:ext>
            </a:extLst>
          </p:cNvPr>
          <p:cNvSpPr>
            <a:spLocks noEditPoints="1"/>
          </p:cNvSpPr>
          <p:nvPr/>
        </p:nvSpPr>
        <p:spPr bwMode="auto">
          <a:xfrm>
            <a:off x="1514983" y="2207297"/>
            <a:ext cx="414338" cy="87923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79" y="1"/>
              </a:cxn>
              <a:cxn ang="0">
                <a:pos x="1404" y="8"/>
              </a:cxn>
              <a:cxn ang="0">
                <a:pos x="1425" y="24"/>
              </a:cxn>
              <a:cxn ang="0">
                <a:pos x="1437" y="47"/>
              </a:cxn>
              <a:cxn ang="0">
                <a:pos x="1440" y="67"/>
              </a:cxn>
              <a:cxn ang="0">
                <a:pos x="1440" y="243"/>
              </a:cxn>
              <a:cxn ang="0">
                <a:pos x="1434" y="267"/>
              </a:cxn>
              <a:cxn ang="0">
                <a:pos x="1417" y="289"/>
              </a:cxn>
              <a:cxn ang="0">
                <a:pos x="1395" y="301"/>
              </a:cxn>
              <a:cxn ang="0">
                <a:pos x="1374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74" y="256"/>
              </a:cxn>
              <a:cxn ang="0">
                <a:pos x="1386" y="254"/>
              </a:cxn>
              <a:cxn ang="0">
                <a:pos x="1391" y="248"/>
              </a:cxn>
              <a:cxn ang="0">
                <a:pos x="1393" y="241"/>
              </a:cxn>
              <a:cxn ang="0">
                <a:pos x="1393" y="234"/>
              </a:cxn>
              <a:cxn ang="0">
                <a:pos x="1392" y="67"/>
              </a:cxn>
              <a:cxn ang="0">
                <a:pos x="1390" y="56"/>
              </a:cxn>
              <a:cxn ang="0">
                <a:pos x="1384" y="50"/>
              </a:cxn>
              <a:cxn ang="0">
                <a:pos x="1377" y="47"/>
              </a:cxn>
              <a:cxn ang="0">
                <a:pos x="1370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40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74" y="0"/>
                </a:lnTo>
                <a:cubicBezTo>
                  <a:pt x="1376" y="0"/>
                  <a:pt x="1377" y="1"/>
                  <a:pt x="1379" y="1"/>
                </a:cubicBezTo>
                <a:lnTo>
                  <a:pt x="1395" y="4"/>
                </a:lnTo>
                <a:cubicBezTo>
                  <a:pt x="1398" y="5"/>
                  <a:pt x="1402" y="6"/>
                  <a:pt x="1404" y="8"/>
                </a:cubicBezTo>
                <a:lnTo>
                  <a:pt x="1418" y="18"/>
                </a:lnTo>
                <a:cubicBezTo>
                  <a:pt x="1421" y="20"/>
                  <a:pt x="1423" y="22"/>
                  <a:pt x="1425" y="24"/>
                </a:cubicBezTo>
                <a:lnTo>
                  <a:pt x="1434" y="38"/>
                </a:lnTo>
                <a:cubicBezTo>
                  <a:pt x="1435" y="41"/>
                  <a:pt x="1436" y="44"/>
                  <a:pt x="1437" y="47"/>
                </a:cubicBezTo>
                <a:lnTo>
                  <a:pt x="1440" y="63"/>
                </a:lnTo>
                <a:cubicBezTo>
                  <a:pt x="1440" y="65"/>
                  <a:pt x="1440" y="66"/>
                  <a:pt x="1440" y="67"/>
                </a:cubicBezTo>
                <a:lnTo>
                  <a:pt x="1440" y="238"/>
                </a:lnTo>
                <a:cubicBezTo>
                  <a:pt x="1440" y="240"/>
                  <a:pt x="1440" y="241"/>
                  <a:pt x="1440" y="243"/>
                </a:cubicBezTo>
                <a:lnTo>
                  <a:pt x="1437" y="259"/>
                </a:lnTo>
                <a:cubicBezTo>
                  <a:pt x="1436" y="262"/>
                  <a:pt x="1435" y="265"/>
                  <a:pt x="1434" y="267"/>
                </a:cubicBezTo>
                <a:lnTo>
                  <a:pt x="1425" y="281"/>
                </a:lnTo>
                <a:cubicBezTo>
                  <a:pt x="1423" y="284"/>
                  <a:pt x="1420" y="287"/>
                  <a:pt x="1417" y="289"/>
                </a:cubicBezTo>
                <a:lnTo>
                  <a:pt x="1403" y="298"/>
                </a:lnTo>
                <a:cubicBezTo>
                  <a:pt x="1401" y="299"/>
                  <a:pt x="1398" y="300"/>
                  <a:pt x="1395" y="301"/>
                </a:cubicBezTo>
                <a:lnTo>
                  <a:pt x="1379" y="304"/>
                </a:lnTo>
                <a:cubicBezTo>
                  <a:pt x="1377" y="304"/>
                  <a:pt x="1376" y="304"/>
                  <a:pt x="1374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74" y="256"/>
                </a:lnTo>
                <a:lnTo>
                  <a:pt x="1370" y="257"/>
                </a:lnTo>
                <a:lnTo>
                  <a:pt x="1386" y="254"/>
                </a:lnTo>
                <a:lnTo>
                  <a:pt x="1377" y="257"/>
                </a:lnTo>
                <a:lnTo>
                  <a:pt x="1391" y="248"/>
                </a:lnTo>
                <a:lnTo>
                  <a:pt x="1384" y="255"/>
                </a:lnTo>
                <a:lnTo>
                  <a:pt x="1393" y="241"/>
                </a:lnTo>
                <a:lnTo>
                  <a:pt x="1390" y="250"/>
                </a:lnTo>
                <a:lnTo>
                  <a:pt x="1393" y="234"/>
                </a:lnTo>
                <a:lnTo>
                  <a:pt x="1392" y="238"/>
                </a:lnTo>
                <a:lnTo>
                  <a:pt x="1392" y="67"/>
                </a:lnTo>
                <a:lnTo>
                  <a:pt x="1393" y="72"/>
                </a:lnTo>
                <a:lnTo>
                  <a:pt x="1390" y="56"/>
                </a:lnTo>
                <a:lnTo>
                  <a:pt x="1393" y="64"/>
                </a:lnTo>
                <a:lnTo>
                  <a:pt x="1384" y="50"/>
                </a:lnTo>
                <a:lnTo>
                  <a:pt x="1391" y="57"/>
                </a:lnTo>
                <a:lnTo>
                  <a:pt x="1377" y="47"/>
                </a:lnTo>
                <a:lnTo>
                  <a:pt x="1386" y="51"/>
                </a:lnTo>
                <a:lnTo>
                  <a:pt x="1370" y="48"/>
                </a:lnTo>
                <a:lnTo>
                  <a:pt x="1374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97" name="Freeform 64">
            <a:extLst>
              <a:ext uri="{FF2B5EF4-FFF2-40B4-BE49-F238E27FC236}">
                <a16:creationId xmlns:a16="http://schemas.microsoft.com/office/drawing/2014/main" id="{103F69E6-14BE-4EB5-92F6-BAF2A8E69708}"/>
              </a:ext>
            </a:extLst>
          </p:cNvPr>
          <p:cNvSpPr>
            <a:spLocks/>
          </p:cNvSpPr>
          <p:nvPr/>
        </p:nvSpPr>
        <p:spPr bwMode="auto">
          <a:xfrm>
            <a:off x="2779977" y="3238195"/>
            <a:ext cx="396752" cy="73635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43" y="0"/>
              </a:cxn>
              <a:cxn ang="0">
                <a:pos x="43" y="0"/>
              </a:cxn>
              <a:cxn ang="0">
                <a:pos x="43" y="0"/>
              </a:cxn>
              <a:cxn ang="0">
                <a:pos x="1334" y="0"/>
              </a:cxn>
              <a:cxn ang="0">
                <a:pos x="1334" y="0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43"/>
              </a:cxn>
              <a:cxn ang="0">
                <a:pos x="1376" y="214"/>
              </a:cxn>
              <a:cxn ang="0">
                <a:pos x="1376" y="214"/>
              </a:cxn>
              <a:cxn ang="0">
                <a:pos x="1334" y="256"/>
              </a:cxn>
              <a:cxn ang="0">
                <a:pos x="1334" y="256"/>
              </a:cxn>
              <a:cxn ang="0">
                <a:pos x="1334" y="256"/>
              </a:cxn>
              <a:cxn ang="0">
                <a:pos x="43" y="256"/>
              </a:cxn>
              <a:cxn ang="0">
                <a:pos x="43" y="256"/>
              </a:cxn>
              <a:cxn ang="0">
                <a:pos x="0" y="214"/>
              </a:cxn>
              <a:cxn ang="0">
                <a:pos x="0" y="214"/>
              </a:cxn>
              <a:cxn ang="0">
                <a:pos x="0" y="43"/>
              </a:cxn>
            </a:cxnLst>
            <a:rect l="0" t="0" r="r" b="b"/>
            <a:pathLst>
              <a:path w="1376" h="256">
                <a:moveTo>
                  <a:pt x="0" y="43"/>
                </a:moveTo>
                <a:cubicBezTo>
                  <a:pt x="0" y="20"/>
                  <a:pt x="2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lnTo>
                  <a:pt x="43" y="0"/>
                </a:lnTo>
                <a:lnTo>
                  <a:pt x="1334" y="0"/>
                </a:lnTo>
                <a:lnTo>
                  <a:pt x="1334" y="0"/>
                </a:lnTo>
                <a:cubicBezTo>
                  <a:pt x="1357" y="0"/>
                  <a:pt x="1376" y="20"/>
                  <a:pt x="1376" y="43"/>
                </a:cubicBezTo>
                <a:cubicBezTo>
                  <a:pt x="1376" y="43"/>
                  <a:pt x="1376" y="43"/>
                  <a:pt x="1376" y="43"/>
                </a:cubicBezTo>
                <a:lnTo>
                  <a:pt x="1376" y="43"/>
                </a:lnTo>
                <a:lnTo>
                  <a:pt x="1376" y="214"/>
                </a:lnTo>
                <a:lnTo>
                  <a:pt x="1376" y="214"/>
                </a:lnTo>
                <a:cubicBezTo>
                  <a:pt x="1376" y="237"/>
                  <a:pt x="1357" y="256"/>
                  <a:pt x="1334" y="256"/>
                </a:cubicBezTo>
                <a:cubicBezTo>
                  <a:pt x="1334" y="256"/>
                  <a:pt x="1334" y="256"/>
                  <a:pt x="1334" y="256"/>
                </a:cubicBezTo>
                <a:lnTo>
                  <a:pt x="1334" y="256"/>
                </a:lnTo>
                <a:lnTo>
                  <a:pt x="43" y="256"/>
                </a:lnTo>
                <a:lnTo>
                  <a:pt x="43" y="256"/>
                </a:lnTo>
                <a:cubicBezTo>
                  <a:pt x="20" y="256"/>
                  <a:pt x="0" y="237"/>
                  <a:pt x="0" y="214"/>
                </a:cubicBezTo>
                <a:cubicBezTo>
                  <a:pt x="0" y="214"/>
                  <a:pt x="0" y="214"/>
                  <a:pt x="0" y="214"/>
                </a:cubicBezTo>
                <a:lnTo>
                  <a:pt x="0" y="43"/>
                </a:lnTo>
                <a:close/>
              </a:path>
            </a:pathLst>
          </a:custGeom>
          <a:solidFill>
            <a:srgbClr val="E65A0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98" name="Freeform 65">
            <a:extLst>
              <a:ext uri="{FF2B5EF4-FFF2-40B4-BE49-F238E27FC236}">
                <a16:creationId xmlns:a16="http://schemas.microsoft.com/office/drawing/2014/main" id="{960D3FE4-2C09-448E-9C42-FAAAC818B04C}"/>
              </a:ext>
            </a:extLst>
          </p:cNvPr>
          <p:cNvSpPr>
            <a:spLocks noEditPoints="1"/>
          </p:cNvSpPr>
          <p:nvPr/>
        </p:nvSpPr>
        <p:spPr bwMode="auto">
          <a:xfrm>
            <a:off x="2773382" y="3231601"/>
            <a:ext cx="409941" cy="86824"/>
          </a:xfrm>
          <a:custGeom>
            <a:avLst/>
            <a:gdLst/>
            <a:ahLst/>
            <a:cxnLst>
              <a:cxn ang="0">
                <a:pos x="1" y="63"/>
              </a:cxn>
              <a:cxn ang="0">
                <a:pos x="8" y="38"/>
              </a:cxn>
              <a:cxn ang="0">
                <a:pos x="24" y="18"/>
              </a:cxn>
              <a:cxn ang="0">
                <a:pos x="47" y="4"/>
              </a:cxn>
              <a:cxn ang="0">
                <a:pos x="67" y="0"/>
              </a:cxn>
              <a:cxn ang="0">
                <a:pos x="1363" y="1"/>
              </a:cxn>
              <a:cxn ang="0">
                <a:pos x="1388" y="8"/>
              </a:cxn>
              <a:cxn ang="0">
                <a:pos x="1409" y="24"/>
              </a:cxn>
              <a:cxn ang="0">
                <a:pos x="1421" y="47"/>
              </a:cxn>
              <a:cxn ang="0">
                <a:pos x="1424" y="67"/>
              </a:cxn>
              <a:cxn ang="0">
                <a:pos x="1424" y="243"/>
              </a:cxn>
              <a:cxn ang="0">
                <a:pos x="1418" y="267"/>
              </a:cxn>
              <a:cxn ang="0">
                <a:pos x="1401" y="289"/>
              </a:cxn>
              <a:cxn ang="0">
                <a:pos x="1379" y="301"/>
              </a:cxn>
              <a:cxn ang="0">
                <a:pos x="1358" y="304"/>
              </a:cxn>
              <a:cxn ang="0">
                <a:pos x="63" y="304"/>
              </a:cxn>
              <a:cxn ang="0">
                <a:pos x="38" y="298"/>
              </a:cxn>
              <a:cxn ang="0">
                <a:pos x="18" y="282"/>
              </a:cxn>
              <a:cxn ang="0">
                <a:pos x="4" y="259"/>
              </a:cxn>
              <a:cxn ang="0">
                <a:pos x="0" y="238"/>
              </a:cxn>
              <a:cxn ang="0">
                <a:pos x="48" y="238"/>
              </a:cxn>
              <a:cxn ang="0">
                <a:pos x="51" y="250"/>
              </a:cxn>
              <a:cxn ang="0">
                <a:pos x="57" y="255"/>
              </a:cxn>
              <a:cxn ang="0">
                <a:pos x="64" y="257"/>
              </a:cxn>
              <a:cxn ang="0">
                <a:pos x="72" y="257"/>
              </a:cxn>
              <a:cxn ang="0">
                <a:pos x="1358" y="256"/>
              </a:cxn>
              <a:cxn ang="0">
                <a:pos x="1370" y="254"/>
              </a:cxn>
              <a:cxn ang="0">
                <a:pos x="1375" y="248"/>
              </a:cxn>
              <a:cxn ang="0">
                <a:pos x="1377" y="241"/>
              </a:cxn>
              <a:cxn ang="0">
                <a:pos x="1377" y="234"/>
              </a:cxn>
              <a:cxn ang="0">
                <a:pos x="1376" y="67"/>
              </a:cxn>
              <a:cxn ang="0">
                <a:pos x="1374" y="56"/>
              </a:cxn>
              <a:cxn ang="0">
                <a:pos x="1368" y="50"/>
              </a:cxn>
              <a:cxn ang="0">
                <a:pos x="1361" y="47"/>
              </a:cxn>
              <a:cxn ang="0">
                <a:pos x="1354" y="48"/>
              </a:cxn>
              <a:cxn ang="0">
                <a:pos x="67" y="48"/>
              </a:cxn>
              <a:cxn ang="0">
                <a:pos x="56" y="51"/>
              </a:cxn>
              <a:cxn ang="0">
                <a:pos x="51" y="57"/>
              </a:cxn>
              <a:cxn ang="0">
                <a:pos x="47" y="65"/>
              </a:cxn>
              <a:cxn ang="0">
                <a:pos x="48" y="72"/>
              </a:cxn>
              <a:cxn ang="0">
                <a:pos x="48" y="238"/>
              </a:cxn>
            </a:cxnLst>
            <a:rect l="0" t="0" r="r" b="b"/>
            <a:pathLst>
              <a:path w="1424" h="304">
                <a:moveTo>
                  <a:pt x="0" y="67"/>
                </a:moveTo>
                <a:cubicBezTo>
                  <a:pt x="0" y="66"/>
                  <a:pt x="1" y="64"/>
                  <a:pt x="1" y="63"/>
                </a:cubicBezTo>
                <a:lnTo>
                  <a:pt x="4" y="47"/>
                </a:lnTo>
                <a:cubicBezTo>
                  <a:pt x="5" y="44"/>
                  <a:pt x="6" y="40"/>
                  <a:pt x="8" y="38"/>
                </a:cubicBezTo>
                <a:lnTo>
                  <a:pt x="18" y="24"/>
                </a:lnTo>
                <a:cubicBezTo>
                  <a:pt x="19" y="21"/>
                  <a:pt x="21" y="19"/>
                  <a:pt x="24" y="18"/>
                </a:cubicBezTo>
                <a:lnTo>
                  <a:pt x="38" y="8"/>
                </a:lnTo>
                <a:cubicBezTo>
                  <a:pt x="40" y="6"/>
                  <a:pt x="44" y="5"/>
                  <a:pt x="47" y="4"/>
                </a:cubicBezTo>
                <a:lnTo>
                  <a:pt x="63" y="1"/>
                </a:lnTo>
                <a:cubicBezTo>
                  <a:pt x="65" y="1"/>
                  <a:pt x="66" y="0"/>
                  <a:pt x="67" y="0"/>
                </a:cubicBezTo>
                <a:lnTo>
                  <a:pt x="1358" y="0"/>
                </a:lnTo>
                <a:cubicBezTo>
                  <a:pt x="1360" y="0"/>
                  <a:pt x="1361" y="1"/>
                  <a:pt x="1363" y="1"/>
                </a:cubicBezTo>
                <a:lnTo>
                  <a:pt x="1379" y="4"/>
                </a:lnTo>
                <a:cubicBezTo>
                  <a:pt x="1382" y="5"/>
                  <a:pt x="1386" y="6"/>
                  <a:pt x="1388" y="8"/>
                </a:cubicBezTo>
                <a:lnTo>
                  <a:pt x="1402" y="18"/>
                </a:lnTo>
                <a:cubicBezTo>
                  <a:pt x="1405" y="20"/>
                  <a:pt x="1407" y="22"/>
                  <a:pt x="1409" y="24"/>
                </a:cubicBezTo>
                <a:lnTo>
                  <a:pt x="1418" y="38"/>
                </a:lnTo>
                <a:cubicBezTo>
                  <a:pt x="1419" y="41"/>
                  <a:pt x="1420" y="44"/>
                  <a:pt x="1421" y="47"/>
                </a:cubicBezTo>
                <a:lnTo>
                  <a:pt x="1424" y="63"/>
                </a:lnTo>
                <a:cubicBezTo>
                  <a:pt x="1424" y="64"/>
                  <a:pt x="1424" y="66"/>
                  <a:pt x="1424" y="67"/>
                </a:cubicBezTo>
                <a:lnTo>
                  <a:pt x="1424" y="238"/>
                </a:lnTo>
                <a:cubicBezTo>
                  <a:pt x="1424" y="240"/>
                  <a:pt x="1424" y="241"/>
                  <a:pt x="1424" y="243"/>
                </a:cubicBezTo>
                <a:lnTo>
                  <a:pt x="1421" y="259"/>
                </a:lnTo>
                <a:cubicBezTo>
                  <a:pt x="1420" y="262"/>
                  <a:pt x="1419" y="265"/>
                  <a:pt x="1418" y="267"/>
                </a:cubicBezTo>
                <a:lnTo>
                  <a:pt x="1409" y="281"/>
                </a:lnTo>
                <a:cubicBezTo>
                  <a:pt x="1407" y="284"/>
                  <a:pt x="1404" y="287"/>
                  <a:pt x="1401" y="289"/>
                </a:cubicBezTo>
                <a:lnTo>
                  <a:pt x="1387" y="298"/>
                </a:lnTo>
                <a:cubicBezTo>
                  <a:pt x="1385" y="299"/>
                  <a:pt x="1382" y="300"/>
                  <a:pt x="1379" y="301"/>
                </a:cubicBezTo>
                <a:lnTo>
                  <a:pt x="1363" y="304"/>
                </a:lnTo>
                <a:cubicBezTo>
                  <a:pt x="1361" y="304"/>
                  <a:pt x="1360" y="304"/>
                  <a:pt x="1358" y="304"/>
                </a:cubicBezTo>
                <a:lnTo>
                  <a:pt x="67" y="304"/>
                </a:lnTo>
                <a:cubicBezTo>
                  <a:pt x="66" y="304"/>
                  <a:pt x="65" y="304"/>
                  <a:pt x="63" y="304"/>
                </a:cubicBezTo>
                <a:lnTo>
                  <a:pt x="47" y="301"/>
                </a:lnTo>
                <a:cubicBezTo>
                  <a:pt x="44" y="300"/>
                  <a:pt x="41" y="299"/>
                  <a:pt x="38" y="298"/>
                </a:cubicBezTo>
                <a:lnTo>
                  <a:pt x="24" y="289"/>
                </a:lnTo>
                <a:cubicBezTo>
                  <a:pt x="22" y="287"/>
                  <a:pt x="20" y="285"/>
                  <a:pt x="18" y="282"/>
                </a:cubicBezTo>
                <a:lnTo>
                  <a:pt x="8" y="268"/>
                </a:lnTo>
                <a:cubicBezTo>
                  <a:pt x="6" y="266"/>
                  <a:pt x="5" y="262"/>
                  <a:pt x="4" y="259"/>
                </a:cubicBezTo>
                <a:lnTo>
                  <a:pt x="1" y="243"/>
                </a:lnTo>
                <a:cubicBezTo>
                  <a:pt x="1" y="241"/>
                  <a:pt x="0" y="240"/>
                  <a:pt x="0" y="238"/>
                </a:cubicBezTo>
                <a:lnTo>
                  <a:pt x="0" y="67"/>
                </a:lnTo>
                <a:close/>
                <a:moveTo>
                  <a:pt x="48" y="238"/>
                </a:moveTo>
                <a:lnTo>
                  <a:pt x="48" y="234"/>
                </a:lnTo>
                <a:lnTo>
                  <a:pt x="51" y="250"/>
                </a:lnTo>
                <a:lnTo>
                  <a:pt x="47" y="241"/>
                </a:lnTo>
                <a:lnTo>
                  <a:pt x="57" y="255"/>
                </a:lnTo>
                <a:lnTo>
                  <a:pt x="50" y="248"/>
                </a:lnTo>
                <a:lnTo>
                  <a:pt x="64" y="257"/>
                </a:lnTo>
                <a:lnTo>
                  <a:pt x="56" y="254"/>
                </a:lnTo>
                <a:lnTo>
                  <a:pt x="72" y="257"/>
                </a:lnTo>
                <a:lnTo>
                  <a:pt x="67" y="256"/>
                </a:lnTo>
                <a:lnTo>
                  <a:pt x="1358" y="256"/>
                </a:lnTo>
                <a:lnTo>
                  <a:pt x="1354" y="257"/>
                </a:lnTo>
                <a:lnTo>
                  <a:pt x="1370" y="254"/>
                </a:lnTo>
                <a:lnTo>
                  <a:pt x="1361" y="257"/>
                </a:lnTo>
                <a:lnTo>
                  <a:pt x="1375" y="248"/>
                </a:lnTo>
                <a:lnTo>
                  <a:pt x="1368" y="255"/>
                </a:lnTo>
                <a:lnTo>
                  <a:pt x="1377" y="241"/>
                </a:lnTo>
                <a:lnTo>
                  <a:pt x="1374" y="250"/>
                </a:lnTo>
                <a:lnTo>
                  <a:pt x="1377" y="234"/>
                </a:lnTo>
                <a:lnTo>
                  <a:pt x="1376" y="238"/>
                </a:lnTo>
                <a:lnTo>
                  <a:pt x="1376" y="67"/>
                </a:lnTo>
                <a:lnTo>
                  <a:pt x="1377" y="72"/>
                </a:lnTo>
                <a:lnTo>
                  <a:pt x="1374" y="56"/>
                </a:lnTo>
                <a:lnTo>
                  <a:pt x="1377" y="64"/>
                </a:lnTo>
                <a:lnTo>
                  <a:pt x="1368" y="50"/>
                </a:lnTo>
                <a:lnTo>
                  <a:pt x="1375" y="57"/>
                </a:lnTo>
                <a:lnTo>
                  <a:pt x="1361" y="47"/>
                </a:lnTo>
                <a:lnTo>
                  <a:pt x="1370" y="51"/>
                </a:lnTo>
                <a:lnTo>
                  <a:pt x="1354" y="48"/>
                </a:lnTo>
                <a:lnTo>
                  <a:pt x="1358" y="48"/>
                </a:lnTo>
                <a:lnTo>
                  <a:pt x="67" y="48"/>
                </a:lnTo>
                <a:lnTo>
                  <a:pt x="72" y="48"/>
                </a:lnTo>
                <a:lnTo>
                  <a:pt x="56" y="51"/>
                </a:lnTo>
                <a:lnTo>
                  <a:pt x="65" y="47"/>
                </a:lnTo>
                <a:lnTo>
                  <a:pt x="51" y="57"/>
                </a:lnTo>
                <a:lnTo>
                  <a:pt x="57" y="51"/>
                </a:lnTo>
                <a:lnTo>
                  <a:pt x="47" y="65"/>
                </a:lnTo>
                <a:lnTo>
                  <a:pt x="51" y="56"/>
                </a:lnTo>
                <a:lnTo>
                  <a:pt x="48" y="72"/>
                </a:lnTo>
                <a:lnTo>
                  <a:pt x="48" y="67"/>
                </a:lnTo>
                <a:lnTo>
                  <a:pt x="48" y="238"/>
                </a:lnTo>
                <a:close/>
              </a:path>
            </a:pathLst>
          </a:custGeom>
          <a:solidFill>
            <a:srgbClr val="A94008"/>
          </a:solidFill>
          <a:ln w="0" cap="flat">
            <a:solidFill>
              <a:srgbClr val="A94008"/>
            </a:solidFill>
            <a:prstDash val="solid"/>
            <a:round/>
            <a:headEnd/>
            <a:tailEnd/>
          </a:ln>
        </p:spPr>
        <p:txBody>
          <a:bodyPr vert="horz" wrap="square" lIns="63305" tIns="31652" rIns="63305" bIns="31652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66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99" name="ZoneTexte 94">
            <a:extLst>
              <a:ext uri="{FF2B5EF4-FFF2-40B4-BE49-F238E27FC236}">
                <a16:creationId xmlns:a16="http://schemas.microsoft.com/office/drawing/2014/main" id="{F437CF14-6688-4988-9E06-93392DE467ED}"/>
              </a:ext>
            </a:extLst>
          </p:cNvPr>
          <p:cNvSpPr txBox="1"/>
          <p:nvPr/>
        </p:nvSpPr>
        <p:spPr>
          <a:xfrm>
            <a:off x="4116783" y="2484808"/>
            <a:ext cx="772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dirty="0">
                <a:solidFill>
                  <a:srgbClr val="5C5C5C"/>
                </a:solidFill>
                <a:ea typeface="ＭＳ Ｐゴシック" pitchFamily="-104" charset="-128"/>
              </a:rPr>
              <a:t>Sprint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dirty="0">
                <a:solidFill>
                  <a:srgbClr val="5C5C5C"/>
                </a:solidFill>
                <a:ea typeface="ＭＳ Ｐゴシック" pitchFamily="-104" charset="-128"/>
              </a:rPr>
              <a:t>de 3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dirty="0">
                <a:solidFill>
                  <a:srgbClr val="5C5C5C"/>
                </a:solidFill>
                <a:ea typeface="ＭＳ Ｐゴシック" pitchFamily="-104" charset="-128"/>
              </a:rPr>
              <a:t>semaines</a:t>
            </a:r>
          </a:p>
        </p:txBody>
      </p:sp>
      <p:sp>
        <p:nvSpPr>
          <p:cNvPr id="100" name="Forme libre 95">
            <a:extLst>
              <a:ext uri="{FF2B5EF4-FFF2-40B4-BE49-F238E27FC236}">
                <a16:creationId xmlns:a16="http://schemas.microsoft.com/office/drawing/2014/main" id="{0A555B4D-6CD7-44E6-BC85-4AC55E9A00B0}"/>
              </a:ext>
            </a:extLst>
          </p:cNvPr>
          <p:cNvSpPr/>
          <p:nvPr/>
        </p:nvSpPr>
        <p:spPr>
          <a:xfrm>
            <a:off x="1224219" y="2193598"/>
            <a:ext cx="249259" cy="1595255"/>
          </a:xfrm>
          <a:custGeom>
            <a:avLst/>
            <a:gdLst>
              <a:gd name="connsiteX0" fmla="*/ 0 w 360040"/>
              <a:gd name="connsiteY0" fmla="*/ 180020 h 2304256"/>
              <a:gd name="connsiteX1" fmla="*/ 180020 w 360040"/>
              <a:gd name="connsiteY1" fmla="*/ 0 h 2304256"/>
              <a:gd name="connsiteX2" fmla="*/ 360040 w 360040"/>
              <a:gd name="connsiteY2" fmla="*/ 180020 h 2304256"/>
              <a:gd name="connsiteX3" fmla="*/ 270030 w 360040"/>
              <a:gd name="connsiteY3" fmla="*/ 180020 h 2304256"/>
              <a:gd name="connsiteX4" fmla="*/ 270030 w 360040"/>
              <a:gd name="connsiteY4" fmla="*/ 2304256 h 2304256"/>
              <a:gd name="connsiteX5" fmla="*/ 90010 w 360040"/>
              <a:gd name="connsiteY5" fmla="*/ 2304256 h 2304256"/>
              <a:gd name="connsiteX6" fmla="*/ 90010 w 360040"/>
              <a:gd name="connsiteY6" fmla="*/ 180020 h 2304256"/>
              <a:gd name="connsiteX7" fmla="*/ 0 w 360040"/>
              <a:gd name="connsiteY7" fmla="*/ 180020 h 2304256"/>
              <a:gd name="connsiteX0" fmla="*/ 0 w 360040"/>
              <a:gd name="connsiteY0" fmla="*/ 180020 h 2304256"/>
              <a:gd name="connsiteX1" fmla="*/ 180020 w 360040"/>
              <a:gd name="connsiteY1" fmla="*/ 0 h 2304256"/>
              <a:gd name="connsiteX2" fmla="*/ 360040 w 360040"/>
              <a:gd name="connsiteY2" fmla="*/ 180020 h 2304256"/>
              <a:gd name="connsiteX3" fmla="*/ 270030 w 360040"/>
              <a:gd name="connsiteY3" fmla="*/ 180020 h 2304256"/>
              <a:gd name="connsiteX4" fmla="*/ 270030 w 360040"/>
              <a:gd name="connsiteY4" fmla="*/ 2304256 h 2304256"/>
              <a:gd name="connsiteX5" fmla="*/ 216024 w 360040"/>
              <a:gd name="connsiteY5" fmla="*/ 2304256 h 2304256"/>
              <a:gd name="connsiteX6" fmla="*/ 90010 w 360040"/>
              <a:gd name="connsiteY6" fmla="*/ 180020 h 2304256"/>
              <a:gd name="connsiteX7" fmla="*/ 0 w 360040"/>
              <a:gd name="connsiteY7" fmla="*/ 18002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40" h="2304256">
                <a:moveTo>
                  <a:pt x="0" y="180020"/>
                </a:moveTo>
                <a:lnTo>
                  <a:pt x="180020" y="0"/>
                </a:lnTo>
                <a:lnTo>
                  <a:pt x="360040" y="180020"/>
                </a:lnTo>
                <a:lnTo>
                  <a:pt x="270030" y="180020"/>
                </a:lnTo>
                <a:lnTo>
                  <a:pt x="270030" y="2304256"/>
                </a:lnTo>
                <a:lnTo>
                  <a:pt x="216024" y="2304256"/>
                </a:lnTo>
                <a:lnTo>
                  <a:pt x="90010" y="180020"/>
                </a:lnTo>
                <a:lnTo>
                  <a:pt x="0" y="180020"/>
                </a:lnTo>
                <a:close/>
              </a:path>
            </a:pathLst>
          </a:custGeom>
          <a:solidFill>
            <a:srgbClr val="00A2D8"/>
          </a:solidFill>
          <a:ln w="25400" cap="flat" cmpd="sng" algn="ctr">
            <a:solidFill>
              <a:srgbClr val="00A2D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661" kern="0" dirty="0">
              <a:solidFill>
                <a:srgbClr val="5C5C5C"/>
              </a:solidFill>
            </a:endParaRPr>
          </a:p>
        </p:txBody>
      </p:sp>
      <p:sp>
        <p:nvSpPr>
          <p:cNvPr id="101" name="ZoneTexte 96">
            <a:extLst>
              <a:ext uri="{FF2B5EF4-FFF2-40B4-BE49-F238E27FC236}">
                <a16:creationId xmlns:a16="http://schemas.microsoft.com/office/drawing/2014/main" id="{AEB24BD3-16E7-434B-A980-A48487B72FCA}"/>
              </a:ext>
            </a:extLst>
          </p:cNvPr>
          <p:cNvSpPr txBox="1"/>
          <p:nvPr/>
        </p:nvSpPr>
        <p:spPr>
          <a:xfrm rot="16200000">
            <a:off x="935897" y="2888169"/>
            <a:ext cx="56297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969" dirty="0">
                <a:solidFill>
                  <a:srgbClr val="5C5C5C"/>
                </a:solidFill>
                <a:ea typeface="ＭＳ Ｐゴシック" pitchFamily="-104" charset="-128"/>
              </a:rPr>
              <a:t>Priorité</a:t>
            </a:r>
          </a:p>
        </p:txBody>
      </p:sp>
      <p:sp>
        <p:nvSpPr>
          <p:cNvPr id="102" name="Légende encadrée 1 97">
            <a:extLst>
              <a:ext uri="{FF2B5EF4-FFF2-40B4-BE49-F238E27FC236}">
                <a16:creationId xmlns:a16="http://schemas.microsoft.com/office/drawing/2014/main" id="{5947D571-B1A9-4C3F-A6D2-598DA69438FE}"/>
              </a:ext>
            </a:extLst>
          </p:cNvPr>
          <p:cNvSpPr/>
          <p:nvPr/>
        </p:nvSpPr>
        <p:spPr>
          <a:xfrm>
            <a:off x="1256233" y="3980046"/>
            <a:ext cx="844061" cy="527539"/>
          </a:xfrm>
          <a:prstGeom prst="borderCallout1">
            <a:avLst>
              <a:gd name="adj1" fmla="val 4584"/>
              <a:gd name="adj2" fmla="val 1078"/>
              <a:gd name="adj3" fmla="val -40834"/>
              <a:gd name="adj4" fmla="val 1667"/>
            </a:avLst>
          </a:prstGeom>
          <a:solidFill>
            <a:srgbClr val="EE3B42"/>
          </a:solidFill>
          <a:ln w="25400" cap="flat" cmpd="sng" algn="ctr">
            <a:solidFill>
              <a:srgbClr val="DD2B2B"/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050" b="1" kern="0" dirty="0">
                <a:solidFill>
                  <a:schemeClr val="bg1"/>
                </a:solidFill>
              </a:rPr>
              <a:t>Cadrage </a:t>
            </a:r>
          </a:p>
        </p:txBody>
      </p:sp>
      <p:sp>
        <p:nvSpPr>
          <p:cNvPr id="103" name="Légende encadrée 1 98">
            <a:extLst>
              <a:ext uri="{FF2B5EF4-FFF2-40B4-BE49-F238E27FC236}">
                <a16:creationId xmlns:a16="http://schemas.microsoft.com/office/drawing/2014/main" id="{1D937866-DD8E-4478-8842-4EDED2F86A3C}"/>
              </a:ext>
            </a:extLst>
          </p:cNvPr>
          <p:cNvSpPr/>
          <p:nvPr/>
        </p:nvSpPr>
        <p:spPr>
          <a:xfrm>
            <a:off x="2834929" y="3980046"/>
            <a:ext cx="883627" cy="527539"/>
          </a:xfrm>
          <a:prstGeom prst="borderCallout1">
            <a:avLst>
              <a:gd name="adj1" fmla="val 7084"/>
              <a:gd name="adj2" fmla="val -415"/>
              <a:gd name="adj3" fmla="val -33334"/>
              <a:gd name="adj4" fmla="val 1668"/>
            </a:avLst>
          </a:prstGeom>
          <a:solidFill>
            <a:srgbClr val="EE3B42"/>
          </a:solidFill>
          <a:ln w="25400" cap="flat" cmpd="sng" algn="ctr">
            <a:solidFill>
              <a:srgbClr val="DD2B2B"/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050" b="1" kern="0" dirty="0">
                <a:solidFill>
                  <a:schemeClr val="bg1"/>
                </a:solidFill>
              </a:rPr>
              <a:t>Sprint planning</a:t>
            </a:r>
          </a:p>
        </p:txBody>
      </p:sp>
      <p:sp>
        <p:nvSpPr>
          <p:cNvPr id="104" name="ZoneTexte 99">
            <a:extLst>
              <a:ext uri="{FF2B5EF4-FFF2-40B4-BE49-F238E27FC236}">
                <a16:creationId xmlns:a16="http://schemas.microsoft.com/office/drawing/2014/main" id="{3611F777-A7DA-494A-ABE9-536F5A42D6E8}"/>
              </a:ext>
            </a:extLst>
          </p:cNvPr>
          <p:cNvSpPr txBox="1"/>
          <p:nvPr/>
        </p:nvSpPr>
        <p:spPr>
          <a:xfrm>
            <a:off x="5022120" y="1348672"/>
            <a:ext cx="1078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i="1" dirty="0">
                <a:solidFill>
                  <a:srgbClr val="5C5C5C"/>
                </a:solidFill>
                <a:ea typeface="ＭＳ Ｐゴシック" pitchFamily="-104" charset="-128"/>
              </a:rPr>
              <a:t>Daily stand-up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dirty="0">
                <a:solidFill>
                  <a:srgbClr val="5C5C5C"/>
                </a:solidFill>
                <a:ea typeface="ＭＳ Ｐゴシック" pitchFamily="-104" charset="-128"/>
              </a:rPr>
              <a:t>24 heures</a:t>
            </a:r>
          </a:p>
        </p:txBody>
      </p:sp>
      <p:sp>
        <p:nvSpPr>
          <p:cNvPr id="105" name="ZoneTexte 100">
            <a:extLst>
              <a:ext uri="{FF2B5EF4-FFF2-40B4-BE49-F238E27FC236}">
                <a16:creationId xmlns:a16="http://schemas.microsoft.com/office/drawing/2014/main" id="{F9168C2D-4E5B-4D80-BBC5-28C1EBFD092D}"/>
              </a:ext>
            </a:extLst>
          </p:cNvPr>
          <p:cNvSpPr txBox="1"/>
          <p:nvPr/>
        </p:nvSpPr>
        <p:spPr>
          <a:xfrm>
            <a:off x="1243043" y="4547400"/>
            <a:ext cx="97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900" b="1" dirty="0">
                <a:solidFill>
                  <a:srgbClr val="C00000"/>
                </a:solidFill>
                <a:ea typeface="ＭＳ Ｐゴシック" pitchFamily="-104" charset="-128"/>
              </a:rPr>
              <a:t>Début version </a:t>
            </a:r>
            <a:r>
              <a:rPr lang="fr-FR" sz="900" dirty="0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 </a:t>
            </a:r>
            <a:r>
              <a:rPr lang="fr-FR" sz="900" i="1" dirty="0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Roadmap</a:t>
            </a:r>
            <a:endParaRPr lang="fr-FR" sz="900" i="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106" name="ZoneTexte 101">
            <a:extLst>
              <a:ext uri="{FF2B5EF4-FFF2-40B4-BE49-F238E27FC236}">
                <a16:creationId xmlns:a16="http://schemas.microsoft.com/office/drawing/2014/main" id="{5985000F-743D-46BD-A633-FB5201D86406}"/>
              </a:ext>
            </a:extLst>
          </p:cNvPr>
          <p:cNvSpPr txBox="1"/>
          <p:nvPr/>
        </p:nvSpPr>
        <p:spPr>
          <a:xfrm>
            <a:off x="2742610" y="4534212"/>
            <a:ext cx="9495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900" b="1" dirty="0">
                <a:solidFill>
                  <a:srgbClr val="C00000"/>
                </a:solidFill>
                <a:ea typeface="ＭＳ Ｐゴシック" pitchFamily="-104" charset="-128"/>
              </a:rPr>
              <a:t>Début sprint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900" dirty="0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 </a:t>
            </a:r>
            <a:r>
              <a:rPr lang="fr-FR" sz="900" i="1" dirty="0" err="1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Backlog</a:t>
            </a:r>
            <a:r>
              <a:rPr lang="fr-FR" sz="900" i="1" dirty="0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 sprint</a:t>
            </a:r>
            <a:endParaRPr lang="fr-FR" sz="900" i="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107" name="Légende encadrée 1 102">
            <a:extLst>
              <a:ext uri="{FF2B5EF4-FFF2-40B4-BE49-F238E27FC236}">
                <a16:creationId xmlns:a16="http://schemas.microsoft.com/office/drawing/2014/main" id="{D605612B-B592-4474-B490-66D8BD9D5640}"/>
              </a:ext>
            </a:extLst>
          </p:cNvPr>
          <p:cNvSpPr/>
          <p:nvPr/>
        </p:nvSpPr>
        <p:spPr>
          <a:xfrm>
            <a:off x="3850440" y="3980046"/>
            <a:ext cx="883627" cy="527539"/>
          </a:xfrm>
          <a:prstGeom prst="borderCallout1">
            <a:avLst>
              <a:gd name="adj1" fmla="val 7084"/>
              <a:gd name="adj2" fmla="val -415"/>
              <a:gd name="adj3" fmla="val -33334"/>
              <a:gd name="adj4" fmla="val 1668"/>
            </a:avLst>
          </a:prstGeom>
          <a:solidFill>
            <a:srgbClr val="EE3B42"/>
          </a:solidFill>
          <a:ln w="25400" cap="flat" cmpd="sng" algn="ctr">
            <a:solidFill>
              <a:srgbClr val="DD2B2B"/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050" b="1" kern="0" dirty="0" err="1">
                <a:solidFill>
                  <a:schemeClr val="bg1"/>
                </a:solidFill>
              </a:rPr>
              <a:t>Scrum</a:t>
            </a:r>
            <a:r>
              <a:rPr lang="fr-FR" sz="1050" b="1" kern="0" dirty="0">
                <a:solidFill>
                  <a:schemeClr val="bg1"/>
                </a:solidFill>
              </a:rPr>
              <a:t> meeting</a:t>
            </a:r>
          </a:p>
        </p:txBody>
      </p:sp>
      <p:sp>
        <p:nvSpPr>
          <p:cNvPr id="108" name="ZoneTexte 103">
            <a:extLst>
              <a:ext uri="{FF2B5EF4-FFF2-40B4-BE49-F238E27FC236}">
                <a16:creationId xmlns:a16="http://schemas.microsoft.com/office/drawing/2014/main" id="{1FC078F0-E149-452A-ACB6-D78A2ABA9C7A}"/>
              </a:ext>
            </a:extLst>
          </p:cNvPr>
          <p:cNvSpPr txBox="1"/>
          <p:nvPr/>
        </p:nvSpPr>
        <p:spPr>
          <a:xfrm>
            <a:off x="3758121" y="4534212"/>
            <a:ext cx="94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900" b="1" dirty="0">
                <a:solidFill>
                  <a:srgbClr val="C00000"/>
                </a:solidFill>
                <a:ea typeface="ＭＳ Ｐゴシック" pitchFamily="-104" charset="-128"/>
              </a:rPr>
              <a:t>Quotidien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à"/>
            </a:pPr>
            <a:r>
              <a:rPr lang="fr-FR" sz="900" i="1" dirty="0" err="1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Màj</a:t>
            </a:r>
            <a:r>
              <a:rPr lang="fr-FR" sz="900" i="1" dirty="0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 tâches</a:t>
            </a:r>
          </a:p>
        </p:txBody>
      </p:sp>
      <p:sp>
        <p:nvSpPr>
          <p:cNvPr id="109" name="Légende encadrée 1 104">
            <a:extLst>
              <a:ext uri="{FF2B5EF4-FFF2-40B4-BE49-F238E27FC236}">
                <a16:creationId xmlns:a16="http://schemas.microsoft.com/office/drawing/2014/main" id="{73CDCB91-B38F-4697-B29D-0917E4DEEB4C}"/>
              </a:ext>
            </a:extLst>
          </p:cNvPr>
          <p:cNvSpPr/>
          <p:nvPr/>
        </p:nvSpPr>
        <p:spPr>
          <a:xfrm>
            <a:off x="5855086" y="3980046"/>
            <a:ext cx="883627" cy="527539"/>
          </a:xfrm>
          <a:prstGeom prst="borderCallout1">
            <a:avLst>
              <a:gd name="adj1" fmla="val 7084"/>
              <a:gd name="adj2" fmla="val -415"/>
              <a:gd name="adj3" fmla="val -33334"/>
              <a:gd name="adj4" fmla="val 1668"/>
            </a:avLst>
          </a:prstGeom>
          <a:solidFill>
            <a:srgbClr val="EE3B42"/>
          </a:solidFill>
          <a:ln w="25400" cap="flat" cmpd="sng" algn="ctr">
            <a:solidFill>
              <a:srgbClr val="DD2B2B"/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050" b="1" kern="0" dirty="0">
                <a:solidFill>
                  <a:schemeClr val="bg1"/>
                </a:solidFill>
              </a:rPr>
              <a:t>Démo/ </a:t>
            </a:r>
            <a:r>
              <a:rPr lang="fr-FR" sz="1050" b="1" kern="0" dirty="0" err="1">
                <a:solidFill>
                  <a:schemeClr val="bg1"/>
                </a:solidFill>
              </a:rPr>
              <a:t>review</a:t>
            </a:r>
            <a:endParaRPr lang="fr-FR" sz="1050" b="1" kern="0" dirty="0">
              <a:solidFill>
                <a:schemeClr val="bg1"/>
              </a:solidFill>
            </a:endParaRPr>
          </a:p>
        </p:txBody>
      </p:sp>
      <p:sp>
        <p:nvSpPr>
          <p:cNvPr id="110" name="ZoneTexte 105">
            <a:extLst>
              <a:ext uri="{FF2B5EF4-FFF2-40B4-BE49-F238E27FC236}">
                <a16:creationId xmlns:a16="http://schemas.microsoft.com/office/drawing/2014/main" id="{F39934BA-8DEF-40B7-A4D8-687BFBF40850}"/>
              </a:ext>
            </a:extLst>
          </p:cNvPr>
          <p:cNvSpPr txBox="1"/>
          <p:nvPr/>
        </p:nvSpPr>
        <p:spPr>
          <a:xfrm>
            <a:off x="5762767" y="4534212"/>
            <a:ext cx="94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900" b="1" dirty="0">
                <a:solidFill>
                  <a:srgbClr val="C00000"/>
                </a:solidFill>
                <a:ea typeface="ＭＳ Ｐゴシック" pitchFamily="-104" charset="-128"/>
              </a:rPr>
              <a:t>Fin de sprint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à"/>
            </a:pPr>
            <a:r>
              <a:rPr lang="fr-FR" sz="900" i="1" dirty="0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Produit</a:t>
            </a:r>
            <a:endParaRPr lang="fr-FR" sz="900" i="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111" name="Légende encadrée 1 106">
            <a:extLst>
              <a:ext uri="{FF2B5EF4-FFF2-40B4-BE49-F238E27FC236}">
                <a16:creationId xmlns:a16="http://schemas.microsoft.com/office/drawing/2014/main" id="{3D06E9D2-0546-413A-933E-418AADB24659}"/>
              </a:ext>
            </a:extLst>
          </p:cNvPr>
          <p:cNvSpPr/>
          <p:nvPr/>
        </p:nvSpPr>
        <p:spPr>
          <a:xfrm>
            <a:off x="6857409" y="3980046"/>
            <a:ext cx="1009729" cy="527539"/>
          </a:xfrm>
          <a:prstGeom prst="borderCallout1">
            <a:avLst>
              <a:gd name="adj1" fmla="val 7084"/>
              <a:gd name="adj2" fmla="val -415"/>
              <a:gd name="adj3" fmla="val -33334"/>
              <a:gd name="adj4" fmla="val 1668"/>
            </a:avLst>
          </a:prstGeom>
          <a:solidFill>
            <a:srgbClr val="EE3B42"/>
          </a:solidFill>
          <a:ln w="25400" cap="flat" cmpd="sng" algn="ctr">
            <a:solidFill>
              <a:srgbClr val="DD2B2B"/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050" b="1" kern="0" dirty="0">
                <a:solidFill>
                  <a:schemeClr val="bg1"/>
                </a:solidFill>
              </a:rPr>
              <a:t>R</a:t>
            </a:r>
            <a:r>
              <a:rPr lang="fr-FR" sz="1050" b="1" kern="0" dirty="0" err="1">
                <a:solidFill>
                  <a:schemeClr val="bg1"/>
                </a:solidFill>
              </a:rPr>
              <a:t>étrospective</a:t>
            </a:r>
            <a:endParaRPr lang="fr-FR" sz="1050" b="1" kern="0" dirty="0">
              <a:solidFill>
                <a:schemeClr val="bg1"/>
              </a:solidFill>
            </a:endParaRPr>
          </a:p>
        </p:txBody>
      </p:sp>
      <p:sp>
        <p:nvSpPr>
          <p:cNvPr id="112" name="ZoneTexte 107">
            <a:extLst>
              <a:ext uri="{FF2B5EF4-FFF2-40B4-BE49-F238E27FC236}">
                <a16:creationId xmlns:a16="http://schemas.microsoft.com/office/drawing/2014/main" id="{8620761F-E469-400D-B48D-445600B17CC4}"/>
              </a:ext>
            </a:extLst>
          </p:cNvPr>
          <p:cNvSpPr txBox="1"/>
          <p:nvPr/>
        </p:nvSpPr>
        <p:spPr>
          <a:xfrm>
            <a:off x="6765090" y="4534212"/>
            <a:ext cx="9495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900" b="1" dirty="0">
                <a:solidFill>
                  <a:srgbClr val="C00000"/>
                </a:solidFill>
                <a:ea typeface="ＭＳ Ｐゴシック" pitchFamily="-104" charset="-128"/>
              </a:rPr>
              <a:t>Fin de sprint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à"/>
            </a:pPr>
            <a:r>
              <a:rPr lang="fr-FR" sz="900" i="1" dirty="0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Actions d’amélioration</a:t>
            </a:r>
            <a:endParaRPr lang="fr-FR" sz="900" i="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sp>
        <p:nvSpPr>
          <p:cNvPr id="113" name="Légende encadrée 1 108">
            <a:extLst>
              <a:ext uri="{FF2B5EF4-FFF2-40B4-BE49-F238E27FC236}">
                <a16:creationId xmlns:a16="http://schemas.microsoft.com/office/drawing/2014/main" id="{63BE33DA-5F37-4B1A-84EE-AFAF53A90228}"/>
              </a:ext>
            </a:extLst>
          </p:cNvPr>
          <p:cNvSpPr/>
          <p:nvPr/>
        </p:nvSpPr>
        <p:spPr>
          <a:xfrm>
            <a:off x="4865951" y="3980046"/>
            <a:ext cx="883627" cy="527539"/>
          </a:xfrm>
          <a:prstGeom prst="borderCallout1">
            <a:avLst>
              <a:gd name="adj1" fmla="val 2084"/>
              <a:gd name="adj2" fmla="val 1078"/>
              <a:gd name="adj3" fmla="val -35834"/>
              <a:gd name="adj4" fmla="val 1668"/>
            </a:avLst>
          </a:prstGeom>
          <a:solidFill>
            <a:srgbClr val="EE3B42"/>
          </a:solidFill>
          <a:ln w="25400" cap="flat" cmpd="sng" algn="ctr">
            <a:solidFill>
              <a:srgbClr val="DD2B2B"/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050" b="1" kern="0" dirty="0">
                <a:solidFill>
                  <a:schemeClr val="bg1"/>
                </a:solidFill>
              </a:rPr>
              <a:t>Revue de </a:t>
            </a:r>
            <a:r>
              <a:rPr lang="fr-FR" sz="1050" b="1" kern="0" dirty="0" err="1">
                <a:solidFill>
                  <a:schemeClr val="bg1"/>
                </a:solidFill>
              </a:rPr>
              <a:t>Backlog</a:t>
            </a:r>
            <a:endParaRPr lang="fr-FR" sz="1050" b="1" kern="0" dirty="0">
              <a:solidFill>
                <a:schemeClr val="bg1"/>
              </a:solidFill>
            </a:endParaRPr>
          </a:p>
        </p:txBody>
      </p:sp>
      <p:sp>
        <p:nvSpPr>
          <p:cNvPr id="114" name="ZoneTexte 109">
            <a:extLst>
              <a:ext uri="{FF2B5EF4-FFF2-40B4-BE49-F238E27FC236}">
                <a16:creationId xmlns:a16="http://schemas.microsoft.com/office/drawing/2014/main" id="{E7ADAA8A-198F-4495-A550-6368D6ED8ABE}"/>
              </a:ext>
            </a:extLst>
          </p:cNvPr>
          <p:cNvSpPr txBox="1"/>
          <p:nvPr/>
        </p:nvSpPr>
        <p:spPr>
          <a:xfrm>
            <a:off x="4764320" y="4534212"/>
            <a:ext cx="1064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900" b="1" dirty="0">
                <a:solidFill>
                  <a:srgbClr val="C00000"/>
                </a:solidFill>
                <a:ea typeface="ＭＳ Ｐゴシック" pitchFamily="-104" charset="-128"/>
              </a:rPr>
              <a:t>Régulièrement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900" dirty="0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 </a:t>
            </a:r>
            <a:r>
              <a:rPr lang="fr-FR" sz="900" i="1" dirty="0" err="1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Backlog</a:t>
            </a:r>
            <a:r>
              <a:rPr lang="fr-FR" sz="900" i="1" dirty="0">
                <a:solidFill>
                  <a:srgbClr val="5C5C5C"/>
                </a:solidFill>
                <a:ea typeface="ＭＳ Ｐゴシック" pitchFamily="-104" charset="-128"/>
                <a:sym typeface="Wingdings" pitchFamily="2" charset="2"/>
              </a:rPr>
              <a:t> priorisé</a:t>
            </a:r>
            <a:endParaRPr lang="fr-FR" sz="900" i="1" dirty="0">
              <a:solidFill>
                <a:srgbClr val="5C5C5C"/>
              </a:solidFill>
              <a:ea typeface="ＭＳ Ｐゴシック" pitchFamily="-104" charset="-128"/>
            </a:endParaRPr>
          </a:p>
        </p:txBody>
      </p:sp>
      <p:pic>
        <p:nvPicPr>
          <p:cNvPr id="115" name="Image 4">
            <a:extLst>
              <a:ext uri="{FF2B5EF4-FFF2-40B4-BE49-F238E27FC236}">
                <a16:creationId xmlns:a16="http://schemas.microsoft.com/office/drawing/2014/main" id="{49EA1907-89BC-40B1-A755-FC0FE5DD1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85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>
            <a:extLst>
              <a:ext uri="{FF2B5EF4-FFF2-40B4-BE49-F238E27FC236}">
                <a16:creationId xmlns:a16="http://schemas.microsoft.com/office/drawing/2014/main" id="{AC6565D8-E4B6-4A2A-A913-26ADE7A8CE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132115" y="0"/>
            <a:ext cx="3439886" cy="5146735"/>
          </a:xfrm>
          <a:prstGeom prst="rect">
            <a:avLst/>
          </a:prstGeom>
        </p:spPr>
      </p:pic>
      <p:pic>
        <p:nvPicPr>
          <p:cNvPr id="5" name="Image 3">
            <a:extLst>
              <a:ext uri="{FF2B5EF4-FFF2-40B4-BE49-F238E27FC236}">
                <a16:creationId xmlns:a16="http://schemas.microsoft.com/office/drawing/2014/main" id="{1389073B-0C06-4358-B3BA-D2A9DA103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4572000" y="0"/>
            <a:ext cx="3439885" cy="51558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95A973-EE3E-4F75-B63A-CE80CE3353DE}"/>
              </a:ext>
            </a:extLst>
          </p:cNvPr>
          <p:cNvSpPr/>
          <p:nvPr/>
        </p:nvSpPr>
        <p:spPr>
          <a:xfrm>
            <a:off x="1326293" y="143647"/>
            <a:ext cx="6491414" cy="485620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a libre 23">
            <a:extLst>
              <a:ext uri="{FF2B5EF4-FFF2-40B4-BE49-F238E27FC236}">
                <a16:creationId xmlns:a16="http://schemas.microsoft.com/office/drawing/2014/main" id="{036E5E6E-B63E-49B3-ABAC-6A9FC3FF511E}"/>
              </a:ext>
            </a:extLst>
          </p:cNvPr>
          <p:cNvSpPr/>
          <p:nvPr/>
        </p:nvSpPr>
        <p:spPr>
          <a:xfrm>
            <a:off x="1447205" y="-126400"/>
            <a:ext cx="773785" cy="1297975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8" name="Forma libre 23">
            <a:extLst>
              <a:ext uri="{FF2B5EF4-FFF2-40B4-BE49-F238E27FC236}">
                <a16:creationId xmlns:a16="http://schemas.microsoft.com/office/drawing/2014/main" id="{F2ADFF66-0C44-443F-BB0F-22A3990D4FB3}"/>
              </a:ext>
            </a:extLst>
          </p:cNvPr>
          <p:cNvSpPr/>
          <p:nvPr/>
        </p:nvSpPr>
        <p:spPr>
          <a:xfrm rot="10800000">
            <a:off x="6850942" y="3980545"/>
            <a:ext cx="773785" cy="1297975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43C37B69-C024-437C-8F5B-E08E83CB31A8}"/>
              </a:ext>
            </a:extLst>
          </p:cNvPr>
          <p:cNvSpPr txBox="1">
            <a:spLocks/>
          </p:cNvSpPr>
          <p:nvPr/>
        </p:nvSpPr>
        <p:spPr>
          <a:xfrm>
            <a:off x="1568117" y="245912"/>
            <a:ext cx="773785" cy="18445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>
                <a:solidFill>
                  <a:schemeClr val="bg1"/>
                </a:solidFill>
              </a:rPr>
              <a:t>2005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D81A714D-AAD3-4625-905A-20C98C2B758F}"/>
              </a:ext>
            </a:extLst>
          </p:cNvPr>
          <p:cNvSpPr txBox="1">
            <a:spLocks/>
          </p:cNvSpPr>
          <p:nvPr/>
        </p:nvSpPr>
        <p:spPr>
          <a:xfrm>
            <a:off x="6923010" y="4537308"/>
            <a:ext cx="773785" cy="18445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>
                <a:solidFill>
                  <a:schemeClr val="bg1"/>
                </a:solidFill>
              </a:rPr>
              <a:t>2013</a:t>
            </a:r>
          </a:p>
        </p:txBody>
      </p:sp>
      <p:pic>
        <p:nvPicPr>
          <p:cNvPr id="11" name="Image 4">
            <a:extLst>
              <a:ext uri="{FF2B5EF4-FFF2-40B4-BE49-F238E27FC236}">
                <a16:creationId xmlns:a16="http://schemas.microsoft.com/office/drawing/2014/main" id="{0796E06A-EEC1-46FA-A92A-DD461BCFD6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93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SCRUM: COMMENT ÇA MARCHE ?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15" name="Espace réservé du numéro de diapositive 1">
            <a:extLst>
              <a:ext uri="{FF2B5EF4-FFF2-40B4-BE49-F238E27FC236}">
                <a16:creationId xmlns:a16="http://schemas.microsoft.com/office/drawing/2014/main" id="{A5288BA1-F54C-4776-B61B-784BCC853521}"/>
              </a:ext>
            </a:extLst>
          </p:cNvPr>
          <p:cNvSpPr txBox="1">
            <a:spLocks/>
          </p:cNvSpPr>
          <p:nvPr/>
        </p:nvSpPr>
        <p:spPr>
          <a:xfrm>
            <a:off x="205946" y="672113"/>
            <a:ext cx="0" cy="0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16" name="Image 38">
            <a:extLst>
              <a:ext uri="{FF2B5EF4-FFF2-40B4-BE49-F238E27FC236}">
                <a16:creationId xmlns:a16="http://schemas.microsoft.com/office/drawing/2014/main" id="{4EDB58F6-6320-4709-A071-753B917A3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9"/>
          <a:stretch/>
        </p:blipFill>
        <p:spPr>
          <a:xfrm>
            <a:off x="1633656" y="1278375"/>
            <a:ext cx="5498870" cy="3608173"/>
          </a:xfrm>
          <a:prstGeom prst="rect">
            <a:avLst/>
          </a:prstGeom>
        </p:spPr>
      </p:pic>
      <p:pic>
        <p:nvPicPr>
          <p:cNvPr id="6" name="Image 4">
            <a:extLst>
              <a:ext uri="{FF2B5EF4-FFF2-40B4-BE49-F238E27FC236}">
                <a16:creationId xmlns:a16="http://schemas.microsoft.com/office/drawing/2014/main" id="{16F1A1D0-50BD-4F6D-A9B8-FBD38F7FB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34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6">
            <a:extLst>
              <a:ext uri="{FF2B5EF4-FFF2-40B4-BE49-F238E27FC236}">
                <a16:creationId xmlns:a16="http://schemas.microsoft.com/office/drawing/2014/main" id="{7A4CDF1A-5BE4-45D2-BD51-D81FB5D13CF6}"/>
              </a:ext>
            </a:extLst>
          </p:cNvPr>
          <p:cNvSpPr/>
          <p:nvPr/>
        </p:nvSpPr>
        <p:spPr>
          <a:xfrm>
            <a:off x="1653298" y="1985193"/>
            <a:ext cx="4904425" cy="3158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SCRUM: COMMENT ÇA MARCHE ?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15" name="Espace réservé du numéro de diapositive 1">
            <a:extLst>
              <a:ext uri="{FF2B5EF4-FFF2-40B4-BE49-F238E27FC236}">
                <a16:creationId xmlns:a16="http://schemas.microsoft.com/office/drawing/2014/main" id="{A5288BA1-F54C-4776-B61B-784BCC853521}"/>
              </a:ext>
            </a:extLst>
          </p:cNvPr>
          <p:cNvSpPr txBox="1">
            <a:spLocks/>
          </p:cNvSpPr>
          <p:nvPr/>
        </p:nvSpPr>
        <p:spPr>
          <a:xfrm>
            <a:off x="205946" y="672113"/>
            <a:ext cx="0" cy="0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F1B25C92-AC9E-4644-BF1E-1EEEB57722F0}"/>
              </a:ext>
            </a:extLst>
          </p:cNvPr>
          <p:cNvSpPr/>
          <p:nvPr/>
        </p:nvSpPr>
        <p:spPr>
          <a:xfrm>
            <a:off x="8618149" y="1709184"/>
            <a:ext cx="93028" cy="2339299"/>
          </a:xfrm>
          <a:custGeom>
            <a:avLst/>
            <a:gdLst/>
            <a:ahLst/>
            <a:cxnLst/>
            <a:rect l="l" t="t" r="r" b="b"/>
            <a:pathLst>
              <a:path w="186055" h="3401695">
                <a:moveTo>
                  <a:pt x="0" y="3401567"/>
                </a:moveTo>
                <a:lnTo>
                  <a:pt x="185928" y="3401567"/>
                </a:lnTo>
                <a:lnTo>
                  <a:pt x="185928" y="0"/>
                </a:lnTo>
                <a:lnTo>
                  <a:pt x="0" y="0"/>
                </a:lnTo>
                <a:lnTo>
                  <a:pt x="0" y="3401567"/>
                </a:lnTo>
                <a:close/>
              </a:path>
            </a:pathLst>
          </a:custGeom>
          <a:solidFill>
            <a:srgbClr val="D2504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615CCBF3-96AF-4173-95A7-8755D530D717}"/>
              </a:ext>
            </a:extLst>
          </p:cNvPr>
          <p:cNvSpPr/>
          <p:nvPr/>
        </p:nvSpPr>
        <p:spPr>
          <a:xfrm>
            <a:off x="525851" y="1339098"/>
            <a:ext cx="93028" cy="1916699"/>
          </a:xfrm>
          <a:custGeom>
            <a:avLst/>
            <a:gdLst/>
            <a:ahLst/>
            <a:cxnLst/>
            <a:rect l="l" t="t" r="r" b="b"/>
            <a:pathLst>
              <a:path w="186055" h="3550920">
                <a:moveTo>
                  <a:pt x="0" y="3550920"/>
                </a:moveTo>
                <a:lnTo>
                  <a:pt x="185928" y="3550920"/>
                </a:lnTo>
                <a:lnTo>
                  <a:pt x="185928" y="0"/>
                </a:lnTo>
                <a:lnTo>
                  <a:pt x="0" y="0"/>
                </a:lnTo>
                <a:lnTo>
                  <a:pt x="0" y="3550920"/>
                </a:lnTo>
                <a:close/>
              </a:path>
            </a:pathLst>
          </a:custGeom>
          <a:solidFill>
            <a:srgbClr val="EE3B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A1226F97-3330-4534-A1C0-C7634DEAA28C}"/>
              </a:ext>
            </a:extLst>
          </p:cNvPr>
          <p:cNvSpPr txBox="1"/>
          <p:nvPr/>
        </p:nvSpPr>
        <p:spPr>
          <a:xfrm>
            <a:off x="776151" y="1322472"/>
            <a:ext cx="2264410" cy="2073183"/>
          </a:xfrm>
          <a:prstGeom prst="rect">
            <a:avLst/>
          </a:prstGeom>
        </p:spPr>
        <p:txBody>
          <a:bodyPr vert="horz" wrap="square" lIns="0" tIns="66853" rIns="0" bIns="0" rtlCol="0">
            <a:spAutoFit/>
          </a:bodyPr>
          <a:lstStyle/>
          <a:p>
            <a:pPr marL="7112">
              <a:spcBef>
                <a:spcPts val="526"/>
              </a:spcBef>
            </a:pPr>
            <a:r>
              <a:rPr sz="1500" b="1" spc="-154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“MANAGER”, </a:t>
            </a:r>
            <a:r>
              <a:rPr sz="1500" b="1" spc="-179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POUR </a:t>
            </a:r>
            <a:r>
              <a:rPr sz="1500" b="1" spc="-101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UN</a:t>
            </a:r>
            <a:r>
              <a:rPr sz="1500" b="1" spc="-146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 </a:t>
            </a:r>
            <a:r>
              <a:rPr sz="1500" b="1" spc="-238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CHEF</a:t>
            </a:r>
            <a:endParaRPr sz="1500" dirty="0">
              <a:latin typeface="Lato" panose="020F0502020204030203" pitchFamily="34" charset="0"/>
              <a:cs typeface="Arial"/>
            </a:endParaRPr>
          </a:p>
          <a:p>
            <a:pPr marL="7112">
              <a:spcBef>
                <a:spcPts val="417"/>
              </a:spcBef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Une fonction</a:t>
            </a: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Planifie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Budgétise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Evalue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Supervise</a:t>
            </a: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Contrôle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« Je »</a:t>
            </a: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«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Allez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-y »</a:t>
            </a: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C142B25B-0DA7-471C-BB47-0482F26FB138}"/>
              </a:ext>
            </a:extLst>
          </p:cNvPr>
          <p:cNvSpPr txBox="1"/>
          <p:nvPr/>
        </p:nvSpPr>
        <p:spPr>
          <a:xfrm>
            <a:off x="5878821" y="1709184"/>
            <a:ext cx="2576615" cy="2073183"/>
          </a:xfrm>
          <a:prstGeom prst="rect">
            <a:avLst/>
          </a:prstGeom>
        </p:spPr>
        <p:txBody>
          <a:bodyPr vert="horz" wrap="square" lIns="0" tIns="66853" rIns="0" bIns="0" rtlCol="0">
            <a:spAutoFit/>
          </a:bodyPr>
          <a:lstStyle/>
          <a:p>
            <a:pPr marL="21692" algn="r">
              <a:spcBef>
                <a:spcPts val="1338"/>
              </a:spcBef>
            </a:pPr>
            <a:r>
              <a:rPr sz="1500" b="1" spc="-154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“MANAGER”, </a:t>
            </a:r>
            <a:r>
              <a:rPr sz="1500" b="1" spc="-179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POUR </a:t>
            </a:r>
            <a:r>
              <a:rPr sz="1500" b="1" spc="-101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UN</a:t>
            </a:r>
            <a:r>
              <a:rPr sz="1500" b="1" spc="-157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 </a:t>
            </a:r>
            <a:r>
              <a:rPr sz="1500" b="1" spc="-235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LEADER</a:t>
            </a:r>
            <a:endParaRPr sz="1500" dirty="0">
              <a:latin typeface="Lato" panose="020F0502020204030203" pitchFamily="34" charset="0"/>
              <a:cs typeface="Arial"/>
            </a:endParaRPr>
          </a:p>
          <a:p>
            <a:pPr marL="21692" algn="r">
              <a:spcBef>
                <a:spcPts val="417"/>
              </a:spcBef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Une relation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Sélectionne les talents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spcBef>
                <a:spcPts val="3"/>
              </a:spcBef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Motive et donne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une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vision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Coach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Construit la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confiance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tabLst>
                <a:tab pos="214071" algn="l"/>
              </a:tabLst>
            </a:pP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Aligne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« Nous »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« Allons-y »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</p:txBody>
      </p:sp>
      <p:pic>
        <p:nvPicPr>
          <p:cNvPr id="10" name="Image 4">
            <a:extLst>
              <a:ext uri="{FF2B5EF4-FFF2-40B4-BE49-F238E27FC236}">
                <a16:creationId xmlns:a16="http://schemas.microsoft.com/office/drawing/2014/main" id="{ACECBC2B-F2AC-4E79-8D95-9ADD5B027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0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SCRUM: COMMENT ÇA MARCHE ?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15" name="Espace réservé du numéro de diapositive 1">
            <a:extLst>
              <a:ext uri="{FF2B5EF4-FFF2-40B4-BE49-F238E27FC236}">
                <a16:creationId xmlns:a16="http://schemas.microsoft.com/office/drawing/2014/main" id="{A5288BA1-F54C-4776-B61B-784BCC853521}"/>
              </a:ext>
            </a:extLst>
          </p:cNvPr>
          <p:cNvSpPr txBox="1">
            <a:spLocks/>
          </p:cNvSpPr>
          <p:nvPr/>
        </p:nvSpPr>
        <p:spPr>
          <a:xfrm>
            <a:off x="205946" y="672113"/>
            <a:ext cx="0" cy="0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9" name="object 8">
            <a:extLst>
              <a:ext uri="{FF2B5EF4-FFF2-40B4-BE49-F238E27FC236}">
                <a16:creationId xmlns:a16="http://schemas.microsoft.com/office/drawing/2014/main" id="{437EEB03-785D-4BCE-8A87-267A91059037}"/>
              </a:ext>
            </a:extLst>
          </p:cNvPr>
          <p:cNvSpPr txBox="1"/>
          <p:nvPr/>
        </p:nvSpPr>
        <p:spPr>
          <a:xfrm>
            <a:off x="611584" y="2075363"/>
            <a:ext cx="3651022" cy="915738"/>
          </a:xfrm>
          <a:prstGeom prst="rect">
            <a:avLst/>
          </a:prstGeom>
        </p:spPr>
        <p:txBody>
          <a:bodyPr vert="horz" wrap="square" lIns="0" tIns="83922" rIns="0" bIns="0" rtlCol="0">
            <a:spAutoFit/>
          </a:bodyPr>
          <a:lstStyle/>
          <a:p>
            <a:pPr marL="7112">
              <a:spcBef>
                <a:spcPts val="661"/>
              </a:spcBef>
              <a:tabLst>
                <a:tab pos="262788" algn="l"/>
                <a:tab pos="263144" algn="l"/>
              </a:tabLst>
            </a:pP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Aversion innée pour le travail, l'effort</a:t>
            </a:r>
          </a:p>
          <a:p>
            <a:pPr marL="7112">
              <a:spcBef>
                <a:spcPts val="605"/>
              </a:spcBef>
              <a:tabLst>
                <a:tab pos="262788" algn="l"/>
                <a:tab pos="263144" algn="l"/>
              </a:tabLst>
            </a:pP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Il faut contrôler, diriger, contraindre...</a:t>
            </a:r>
          </a:p>
          <a:p>
            <a:pPr marL="7112">
              <a:spcBef>
                <a:spcPts val="605"/>
              </a:spcBef>
              <a:tabLst>
                <a:tab pos="262788" algn="l"/>
                <a:tab pos="263144" algn="l"/>
                <a:tab pos="893623" algn="l"/>
                <a:tab pos="1383640" algn="l"/>
              </a:tabLst>
            </a:pP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L'individu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moyen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préfère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être dirigé, fuit les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responsabilités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,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montre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peu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d’ambition, cherche la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sécurité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avant tout</a:t>
            </a:r>
          </a:p>
        </p:txBody>
      </p:sp>
      <p:sp>
        <p:nvSpPr>
          <p:cNvPr id="60" name="object 9">
            <a:extLst>
              <a:ext uri="{FF2B5EF4-FFF2-40B4-BE49-F238E27FC236}">
                <a16:creationId xmlns:a16="http://schemas.microsoft.com/office/drawing/2014/main" id="{D50D1B28-9710-4775-90B6-C2B954D40BF2}"/>
              </a:ext>
            </a:extLst>
          </p:cNvPr>
          <p:cNvSpPr txBox="1"/>
          <p:nvPr/>
        </p:nvSpPr>
        <p:spPr>
          <a:xfrm>
            <a:off x="611584" y="1520799"/>
            <a:ext cx="3146529" cy="417550"/>
          </a:xfrm>
          <a:prstGeom prst="rect">
            <a:avLst/>
          </a:prstGeom>
        </p:spPr>
        <p:txBody>
          <a:bodyPr vert="horz" wrap="square" lIns="0" tIns="7112" rIns="0" bIns="0" rtlCol="0">
            <a:spAutoFit/>
          </a:bodyPr>
          <a:lstStyle/>
          <a:p>
            <a:pPr>
              <a:lnSpc>
                <a:spcPts val="3158"/>
              </a:lnSpc>
              <a:spcBef>
                <a:spcPts val="56"/>
              </a:spcBef>
            </a:pPr>
            <a:r>
              <a:rPr sz="2700" spc="-84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MANAGEMENT </a:t>
            </a:r>
            <a:r>
              <a:rPr lang="fr-FR" sz="2700" spc="-84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1.0</a:t>
            </a:r>
            <a:endParaRPr sz="2700" spc="-84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8" name="object 17">
            <a:extLst>
              <a:ext uri="{FF2B5EF4-FFF2-40B4-BE49-F238E27FC236}">
                <a16:creationId xmlns:a16="http://schemas.microsoft.com/office/drawing/2014/main" id="{51B66756-9138-4475-AF09-09409B1048E3}"/>
              </a:ext>
            </a:extLst>
          </p:cNvPr>
          <p:cNvSpPr/>
          <p:nvPr/>
        </p:nvSpPr>
        <p:spPr>
          <a:xfrm>
            <a:off x="9797585" y="1183547"/>
            <a:ext cx="425959" cy="431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18">
            <a:extLst>
              <a:ext uri="{FF2B5EF4-FFF2-40B4-BE49-F238E27FC236}">
                <a16:creationId xmlns:a16="http://schemas.microsoft.com/office/drawing/2014/main" id="{3F30E158-198A-4979-9245-DB37749EA02F}"/>
              </a:ext>
            </a:extLst>
          </p:cNvPr>
          <p:cNvSpPr txBox="1"/>
          <p:nvPr/>
        </p:nvSpPr>
        <p:spPr>
          <a:xfrm>
            <a:off x="611584" y="3307710"/>
            <a:ext cx="2683828" cy="941386"/>
          </a:xfrm>
          <a:prstGeom prst="rect">
            <a:avLst/>
          </a:prstGeom>
        </p:spPr>
        <p:txBody>
          <a:bodyPr vert="horz" wrap="square" lIns="0" tIns="83922" rIns="0" bIns="0" rtlCol="0">
            <a:spAutoFit/>
          </a:bodyPr>
          <a:lstStyle>
            <a:defPPr>
              <a:defRPr lang="es-ES_tradnl"/>
            </a:defPPr>
            <a:lvl1pPr marL="7112">
              <a:spcBef>
                <a:spcPts val="661"/>
              </a:spcBef>
              <a:tabLst>
                <a:tab pos="262788" algn="l"/>
                <a:tab pos="263144" algn="l"/>
              </a:tabLst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defRPr>
            </a:lvl1pPr>
          </a:lstStyle>
          <a:p>
            <a:pPr marL="178562" indent="-171450">
              <a:buFont typeface="Courier New" panose="02070309020205020404" pitchFamily="49" charset="0"/>
              <a:buChar char="o"/>
            </a:pPr>
            <a:r>
              <a:rPr dirty="0"/>
              <a:t>Règles strictes, contrôle sévère</a:t>
            </a:r>
          </a:p>
          <a:p>
            <a:pPr marL="178562" indent="-171450">
              <a:buFont typeface="Courier New" panose="02070309020205020404" pitchFamily="49" charset="0"/>
              <a:buChar char="o"/>
            </a:pPr>
            <a:r>
              <a:rPr dirty="0"/>
              <a:t>Les individus s'ajustent au système</a:t>
            </a:r>
          </a:p>
          <a:p>
            <a:pPr marL="178562" indent="-171450">
              <a:buFont typeface="Courier New" panose="02070309020205020404" pitchFamily="49" charset="0"/>
              <a:buChar char="o"/>
            </a:pPr>
            <a:r>
              <a:rPr dirty="0"/>
              <a:t>Les individus fuient effectivement les responsabilités</a:t>
            </a: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BAFD3833-93E1-4A54-890F-1E6E13EDF658}"/>
              </a:ext>
            </a:extLst>
          </p:cNvPr>
          <p:cNvSpPr txBox="1"/>
          <p:nvPr/>
        </p:nvSpPr>
        <p:spPr>
          <a:xfrm>
            <a:off x="4614850" y="1520799"/>
            <a:ext cx="3146529" cy="417550"/>
          </a:xfrm>
          <a:prstGeom prst="rect">
            <a:avLst/>
          </a:prstGeom>
        </p:spPr>
        <p:txBody>
          <a:bodyPr vert="horz" wrap="square" lIns="0" tIns="7112" rIns="0" bIns="0" rtlCol="0">
            <a:spAutoFit/>
          </a:bodyPr>
          <a:lstStyle/>
          <a:p>
            <a:pPr>
              <a:lnSpc>
                <a:spcPts val="3158"/>
              </a:lnSpc>
              <a:spcBef>
                <a:spcPts val="56"/>
              </a:spcBef>
            </a:pPr>
            <a:r>
              <a:rPr sz="2700" spc="-84" dirty="0">
                <a:solidFill>
                  <a:srgbClr val="EE3B42"/>
                </a:solidFill>
                <a:latin typeface="Arial"/>
                <a:cs typeface="Arial"/>
              </a:rPr>
              <a:t>MANAGEMENT </a:t>
            </a:r>
            <a:r>
              <a:rPr lang="fr-FR" sz="2700" spc="-84" dirty="0">
                <a:solidFill>
                  <a:srgbClr val="EE3B42"/>
                </a:solidFill>
                <a:latin typeface="Arial"/>
                <a:cs typeface="Arial"/>
              </a:rPr>
              <a:t>3.0</a:t>
            </a:r>
            <a:endParaRPr sz="2700" spc="-84" dirty="0">
              <a:solidFill>
                <a:srgbClr val="EE3B42"/>
              </a:solidFill>
              <a:latin typeface="Arial"/>
              <a:cs typeface="Arial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19F28AF6-5DD1-4206-AABE-230432C0F139}"/>
              </a:ext>
            </a:extLst>
          </p:cNvPr>
          <p:cNvSpPr txBox="1"/>
          <p:nvPr/>
        </p:nvSpPr>
        <p:spPr>
          <a:xfrm>
            <a:off x="4572000" y="2100936"/>
            <a:ext cx="3776248" cy="1986891"/>
          </a:xfrm>
          <a:prstGeom prst="rect">
            <a:avLst/>
          </a:prstGeom>
        </p:spPr>
        <p:txBody>
          <a:bodyPr vert="horz" wrap="square" lIns="0" tIns="7112" rIns="0" bIns="0" rtlCol="0">
            <a:spAutoFit/>
          </a:bodyPr>
          <a:lstStyle/>
          <a:p>
            <a:pPr marL="7112" marR="2845">
              <a:lnSpc>
                <a:spcPct val="150100"/>
              </a:lnSpc>
              <a:spcBef>
                <a:spcPts val="56"/>
              </a:spcBef>
              <a:tabLst>
                <a:tab pos="263144" algn="l"/>
              </a:tabLst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-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L’efficience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est en grande partie fonction de l’aptitude à  créer un "climat" permettant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l’enrichissement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et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l’épanouissement de chaque individu de l’organisation</a:t>
            </a:r>
          </a:p>
          <a:p>
            <a:pPr marL="7112" marR="2845">
              <a:lnSpc>
                <a:spcPct val="150000"/>
              </a:lnSpc>
              <a:tabLst>
                <a:tab pos="263144" algn="l"/>
              </a:tabLst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-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L'effort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physique et mental est aussi naturel aux  humains que le repos ou les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loisirs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.</a:t>
            </a:r>
            <a:endParaRPr lang="fr-FR" sz="11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</a:endParaRPr>
          </a:p>
          <a:p>
            <a:pPr marL="7112" marR="2845">
              <a:lnSpc>
                <a:spcPct val="150000"/>
              </a:lnSpc>
              <a:tabLst>
                <a:tab pos="263144" algn="l"/>
              </a:tabLst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- Si l'individu est associé aux objectifs de son organisation, il donnera spontanément le meilleur de  lui-même.</a:t>
            </a:r>
          </a:p>
          <a:p>
            <a:pPr marL="7112" marR="2845">
              <a:lnSpc>
                <a:spcPct val="150000"/>
              </a:lnSpc>
              <a:tabLst>
                <a:tab pos="263144" algn="l"/>
              </a:tabLst>
            </a:pPr>
            <a:endParaRPr sz="1000" dirty="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A10833B4-2BEA-4704-9B04-6DA1A520B195}"/>
              </a:ext>
            </a:extLst>
          </p:cNvPr>
          <p:cNvSpPr txBox="1"/>
          <p:nvPr/>
        </p:nvSpPr>
        <p:spPr>
          <a:xfrm>
            <a:off x="4917989" y="3914517"/>
            <a:ext cx="3901790" cy="669158"/>
          </a:xfrm>
          <a:prstGeom prst="rect">
            <a:avLst/>
          </a:prstGeom>
        </p:spPr>
        <p:txBody>
          <a:bodyPr vert="horz" wrap="square" lIns="0" tIns="83566" rIns="0" bIns="0" rtlCol="0">
            <a:spAutoFit/>
          </a:bodyPr>
          <a:lstStyle/>
          <a:p>
            <a:pPr marL="263144" indent="-256032">
              <a:spcBef>
                <a:spcPts val="658"/>
              </a:spcBef>
              <a:buFont typeface="Courier New"/>
              <a:buChar char="o"/>
              <a:tabLst>
                <a:tab pos="262788" algn="l"/>
                <a:tab pos="263144" algn="l"/>
              </a:tabLst>
            </a:pP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Basé sur la confiance, la délégation et l'autocontrôle</a:t>
            </a:r>
          </a:p>
          <a:p>
            <a:pPr marL="263144" indent="-256032">
              <a:spcBef>
                <a:spcPts val="605"/>
              </a:spcBef>
              <a:buFont typeface="Courier New"/>
              <a:buChar char="o"/>
              <a:tabLst>
                <a:tab pos="262788" algn="l"/>
                <a:tab pos="263144" algn="l"/>
                <a:tab pos="503885" algn="l"/>
                <a:tab pos="1042264" algn="l"/>
                <a:tab pos="1598066" algn="l"/>
                <a:tab pos="1853032" algn="l"/>
                <a:tab pos="2427681" algn="l"/>
                <a:tab pos="2605837" algn="l"/>
              </a:tabLst>
            </a:pP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Les	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individus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prennent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des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initiatives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acceptent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,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voire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recherchent les responsabilités</a:t>
            </a:r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57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2024744" y="0"/>
            <a:ext cx="1785256" cy="24819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Forma libre 19"/>
          <p:cNvSpPr/>
          <p:nvPr/>
        </p:nvSpPr>
        <p:spPr>
          <a:xfrm>
            <a:off x="-506339" y="-497224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17" name="Marcador de texto 4"/>
          <p:cNvSpPr txBox="1">
            <a:spLocks/>
          </p:cNvSpPr>
          <p:nvPr/>
        </p:nvSpPr>
        <p:spPr>
          <a:xfrm>
            <a:off x="613090" y="1951028"/>
            <a:ext cx="4074240" cy="10618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3000" dirty="0">
                <a:solidFill>
                  <a:schemeClr val="bg1">
                    <a:lumMod val="95000"/>
                  </a:schemeClr>
                </a:solidFill>
                <a:latin typeface="Raleway Light" charset="0"/>
              </a:rPr>
              <a:t>PLACE </a:t>
            </a:r>
            <a:r>
              <a:rPr lang="fr-FR" sz="3000" dirty="0">
                <a:solidFill>
                  <a:schemeClr val="bg1">
                    <a:lumMod val="95000"/>
                  </a:schemeClr>
                </a:solidFill>
                <a:latin typeface="Raleway Light" charset="0"/>
              </a:rPr>
              <a:t>À</a:t>
            </a:r>
            <a:r>
              <a:rPr lang="es-ES_tradnl" sz="3000" dirty="0">
                <a:solidFill>
                  <a:schemeClr val="bg1">
                    <a:lumMod val="95000"/>
                  </a:schemeClr>
                </a:solidFill>
                <a:latin typeface="Raleway Light" charset="0"/>
              </a:rPr>
              <a:t> </a:t>
            </a:r>
            <a:r>
              <a:rPr lang="es-ES_tradnl" sz="3000" dirty="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LA </a:t>
            </a:r>
            <a:br>
              <a:rPr lang="es-ES_tradnl" sz="3000" dirty="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</a:br>
            <a:r>
              <a:rPr lang="es-ES_tradnl" sz="4000" dirty="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DIGITAL FACTORY</a:t>
            </a:r>
            <a:endParaRPr lang="es-ES_tradnl" sz="3000" dirty="0">
              <a:solidFill>
                <a:schemeClr val="bg1">
                  <a:lumMod val="95000"/>
                </a:schemeClr>
              </a:solidFill>
              <a:latin typeface="Raleway Light" charset="0"/>
              <a:ea typeface="Raleway Light" charset="0"/>
              <a:cs typeface="Raleway Light" charset="0"/>
            </a:endParaRPr>
          </a:p>
        </p:txBody>
      </p:sp>
      <p:pic>
        <p:nvPicPr>
          <p:cNvPr id="8" name="Image 4">
            <a:extLst>
              <a:ext uri="{FF2B5EF4-FFF2-40B4-BE49-F238E27FC236}">
                <a16:creationId xmlns:a16="http://schemas.microsoft.com/office/drawing/2014/main" id="{91CEAC28-F660-4466-9069-EF4BAE12C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6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"/>
          <p:cNvSpPr/>
          <p:nvPr/>
        </p:nvSpPr>
        <p:spPr>
          <a:xfrm>
            <a:off x="2208585" y="815197"/>
            <a:ext cx="4749800" cy="4006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latin typeface="Montserrat Light"/>
            </a:endParaRPr>
          </a:p>
        </p:txBody>
      </p:sp>
      <p:sp>
        <p:nvSpPr>
          <p:cNvPr id="4" name="Rectangle"/>
          <p:cNvSpPr/>
          <p:nvPr/>
        </p:nvSpPr>
        <p:spPr>
          <a:xfrm>
            <a:off x="3092822" y="1044363"/>
            <a:ext cx="3738563" cy="418534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latin typeface="Montserrat Light"/>
            </a:endParaRPr>
          </a:p>
        </p:txBody>
      </p:sp>
      <p:sp>
        <p:nvSpPr>
          <p:cNvPr id="5" name="Rectangle"/>
          <p:cNvSpPr/>
          <p:nvPr/>
        </p:nvSpPr>
        <p:spPr>
          <a:xfrm>
            <a:off x="659185" y="815197"/>
            <a:ext cx="1473200" cy="4006850"/>
          </a:xfrm>
          <a:prstGeom prst="rect">
            <a:avLst/>
          </a:prstGeom>
          <a:solidFill>
            <a:srgbClr val="D3F1F0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latin typeface="Montserrat Light"/>
            </a:endParaRPr>
          </a:p>
        </p:txBody>
      </p:sp>
      <p:sp>
        <p:nvSpPr>
          <p:cNvPr id="6" name="Rectangle"/>
          <p:cNvSpPr/>
          <p:nvPr/>
        </p:nvSpPr>
        <p:spPr>
          <a:xfrm>
            <a:off x="7034585" y="815197"/>
            <a:ext cx="1473200" cy="4006850"/>
          </a:xfrm>
          <a:prstGeom prst="rect">
            <a:avLst/>
          </a:prstGeom>
          <a:solidFill>
            <a:srgbClr val="D3F1F0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latin typeface="Montserrat Light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44910" y="1329236"/>
            <a:ext cx="1301749" cy="270000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>
            <a:defPPr>
              <a:defRPr lang="fr-FR"/>
            </a:defPPr>
            <a:lvl1pPr algn="ctr">
              <a:lnSpc>
                <a:spcPct val="100000"/>
              </a:lnSpc>
              <a:defRPr sz="1500">
                <a:solidFill>
                  <a:srgbClr val="000000"/>
                </a:solidFill>
                <a:latin typeface="Montserrat Light"/>
                <a:ea typeface="Helvetica Light"/>
                <a:cs typeface="Helvetica Light"/>
              </a:defRPr>
            </a:lvl1pPr>
          </a:lstStyle>
          <a:p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Business</a:t>
            </a:r>
            <a:r>
              <a:rPr lang="fr-FR" sz="1125" dirty="0"/>
              <a:t> </a:t>
            </a: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team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44910" y="1743692"/>
            <a:ext cx="1301749" cy="270000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>
            <a:defPPr>
              <a:defRPr lang="fr-FR"/>
            </a:defPPr>
            <a:lvl1pPr algn="ctr">
              <a:lnSpc>
                <a:spcPct val="100000"/>
              </a:lnSpc>
              <a:defRPr sz="1500">
                <a:solidFill>
                  <a:srgbClr val="000000"/>
                </a:solidFill>
                <a:latin typeface="Montserrat Light"/>
                <a:ea typeface="Helvetica Light"/>
                <a:cs typeface="Helvetica Light"/>
              </a:defRPr>
            </a:lvl1pPr>
          </a:lstStyle>
          <a:p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Marketing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44910" y="2158148"/>
            <a:ext cx="1301749" cy="270000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>
            <a:defPPr>
              <a:defRPr lang="fr-FR"/>
            </a:defPPr>
            <a:lvl1pPr algn="ctr">
              <a:lnSpc>
                <a:spcPct val="100000"/>
              </a:lnSpc>
              <a:defRPr sz="1500">
                <a:solidFill>
                  <a:srgbClr val="000000"/>
                </a:solidFill>
                <a:latin typeface="Montserrat Light"/>
                <a:ea typeface="Helvetica Light"/>
                <a:cs typeface="Helvetica Light"/>
              </a:defRPr>
            </a:lvl1pPr>
          </a:lstStyle>
          <a:p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DPO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44910" y="2572604"/>
            <a:ext cx="1301749" cy="270000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>
            <a:defPPr>
              <a:defRPr lang="fr-FR"/>
            </a:defPPr>
            <a:lvl1pPr algn="ctr">
              <a:lnSpc>
                <a:spcPct val="100000"/>
              </a:lnSpc>
              <a:defRPr sz="1500">
                <a:solidFill>
                  <a:srgbClr val="000000"/>
                </a:solidFill>
                <a:latin typeface="Montserrat Light"/>
                <a:ea typeface="Helvetica Light"/>
                <a:cs typeface="Helvetica Light"/>
              </a:defRPr>
            </a:lvl1pPr>
          </a:lstStyle>
          <a:p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DSI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44910" y="2987062"/>
            <a:ext cx="1301749" cy="270000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>
            <a:defPPr>
              <a:defRPr lang="fr-FR"/>
            </a:defPPr>
            <a:lvl1pPr algn="ctr">
              <a:lnSpc>
                <a:spcPct val="100000"/>
              </a:lnSpc>
              <a:defRPr sz="1500">
                <a:solidFill>
                  <a:srgbClr val="000000"/>
                </a:solidFill>
                <a:latin typeface="Montserrat Light"/>
                <a:ea typeface="Helvetica Light"/>
                <a:cs typeface="Helvetica Light"/>
              </a:defRPr>
            </a:lvl1pPr>
          </a:lstStyle>
          <a:p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Réseau et marchés</a:t>
            </a:r>
          </a:p>
        </p:txBody>
      </p:sp>
      <p:sp>
        <p:nvSpPr>
          <p:cNvPr id="12" name="Rectangle"/>
          <p:cNvSpPr/>
          <p:nvPr/>
        </p:nvSpPr>
        <p:spPr>
          <a:xfrm>
            <a:off x="744910" y="3636100"/>
            <a:ext cx="1301749" cy="1109747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marL="128588" indent="-128588">
              <a:spcAft>
                <a:spcPts val="450"/>
              </a:spcAft>
              <a:buClr>
                <a:srgbClr val="FF0000"/>
              </a:buClr>
              <a:buFontTx/>
              <a:buChar char="−"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Design </a:t>
            </a:r>
            <a:r>
              <a:rPr lang="fr-FR" sz="7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Thinking</a:t>
            </a:r>
            <a:r>
              <a:rPr lang="fr-F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 </a:t>
            </a:r>
          </a:p>
          <a:p>
            <a:pPr marL="128588" indent="-128588">
              <a:spcAft>
                <a:spcPts val="450"/>
              </a:spcAft>
              <a:buClr>
                <a:srgbClr val="FF0000"/>
              </a:buClr>
              <a:buFontTx/>
              <a:buChar char="−"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Lean Startup</a:t>
            </a:r>
          </a:p>
          <a:p>
            <a:pPr marL="128588" indent="-128588">
              <a:spcAft>
                <a:spcPts val="450"/>
              </a:spcAft>
              <a:buClr>
                <a:srgbClr val="FF0000"/>
              </a:buClr>
              <a:buFontTx/>
              <a:buChar char="−"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Cadrage Agile</a:t>
            </a:r>
            <a:endParaRPr sz="750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144312" y="3473951"/>
            <a:ext cx="502946" cy="270000"/>
          </a:xfrm>
          <a:prstGeom prst="rect">
            <a:avLst/>
          </a:prstGeom>
          <a:solidFill>
            <a:srgbClr val="45688B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Activités</a:t>
            </a:r>
          </a:p>
        </p:txBody>
      </p:sp>
      <p:sp>
        <p:nvSpPr>
          <p:cNvPr id="14" name="Rectangle"/>
          <p:cNvSpPr/>
          <p:nvPr/>
        </p:nvSpPr>
        <p:spPr>
          <a:xfrm>
            <a:off x="2283134" y="1044363"/>
            <a:ext cx="783000" cy="418534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Gouvernance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</a:endParaRPr>
          </a:p>
        </p:txBody>
      </p:sp>
      <p:sp>
        <p:nvSpPr>
          <p:cNvPr id="15" name="Rectangle"/>
          <p:cNvSpPr/>
          <p:nvPr/>
        </p:nvSpPr>
        <p:spPr>
          <a:xfrm>
            <a:off x="2283134" y="1534426"/>
            <a:ext cx="783000" cy="1038179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Portefeuille des services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16" name="Rectangle"/>
          <p:cNvSpPr/>
          <p:nvPr/>
        </p:nvSpPr>
        <p:spPr>
          <a:xfrm>
            <a:off x="2283134" y="2820272"/>
            <a:ext cx="783000" cy="1038179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0" tIns="14288" rIns="0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Modèle de développement Agile et Lean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17" name="Rectangle"/>
          <p:cNvSpPr/>
          <p:nvPr/>
        </p:nvSpPr>
        <p:spPr>
          <a:xfrm>
            <a:off x="2283134" y="4327314"/>
            <a:ext cx="783000" cy="418534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Facilitateurs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18" name="Rectangle"/>
          <p:cNvSpPr/>
          <p:nvPr/>
        </p:nvSpPr>
        <p:spPr>
          <a:xfrm>
            <a:off x="7120310" y="1085197"/>
            <a:ext cx="1301749" cy="1757407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t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Déploiement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</a:endParaRPr>
          </a:p>
        </p:txBody>
      </p:sp>
      <p:sp>
        <p:nvSpPr>
          <p:cNvPr id="19" name="Rectangle"/>
          <p:cNvSpPr/>
          <p:nvPr/>
        </p:nvSpPr>
        <p:spPr>
          <a:xfrm>
            <a:off x="7120310" y="2954007"/>
            <a:ext cx="1301749" cy="346365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Gestion des versions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20" name="Rectangle"/>
          <p:cNvSpPr/>
          <p:nvPr/>
        </p:nvSpPr>
        <p:spPr>
          <a:xfrm>
            <a:off x="7120310" y="3411776"/>
            <a:ext cx="1301749" cy="346365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Support des services partagés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21" name="Rectangle"/>
          <p:cNvSpPr/>
          <p:nvPr/>
        </p:nvSpPr>
        <p:spPr>
          <a:xfrm>
            <a:off x="7120310" y="3869544"/>
            <a:ext cx="1301749" cy="346365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Framework fondamental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22" name="Rectangle"/>
          <p:cNvSpPr/>
          <p:nvPr/>
        </p:nvSpPr>
        <p:spPr>
          <a:xfrm>
            <a:off x="7120310" y="4327314"/>
            <a:ext cx="1301749" cy="456142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Monitoring des feedbacks 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3132510" y="1118630"/>
            <a:ext cx="66357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Product manager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872284" y="1118630"/>
            <a:ext cx="66357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Program manager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612059" y="1118630"/>
            <a:ext cx="66357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Brand manager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5351833" y="1118630"/>
            <a:ext cx="663575" cy="270000"/>
          </a:xfrm>
          <a:prstGeom prst="rect">
            <a:avLst/>
          </a:prstGeom>
          <a:solidFill>
            <a:srgbClr val="45688B"/>
          </a:solidFill>
        </p:spPr>
        <p:txBody>
          <a:bodyPr wrap="square" lIns="27000" rIns="27000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Architecture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6096369" y="1118630"/>
            <a:ext cx="663575" cy="270000"/>
          </a:xfrm>
          <a:prstGeom prst="rect">
            <a:avLst/>
          </a:prstGeom>
          <a:solidFill>
            <a:srgbClr val="45688B"/>
          </a:solidFill>
        </p:spPr>
        <p:txBody>
          <a:bodyPr wrap="square" lIns="27000" rIns="27000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Consultants domaine</a:t>
            </a:r>
          </a:p>
        </p:txBody>
      </p:sp>
      <p:sp>
        <p:nvSpPr>
          <p:cNvPr id="28" name="Rectangle"/>
          <p:cNvSpPr/>
          <p:nvPr/>
        </p:nvSpPr>
        <p:spPr>
          <a:xfrm>
            <a:off x="3092822" y="1536895"/>
            <a:ext cx="3738563" cy="1035710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latin typeface="Montserrat Light"/>
            </a:endParaRPr>
          </a:p>
        </p:txBody>
      </p:sp>
      <p:sp>
        <p:nvSpPr>
          <p:cNvPr id="29" name="ZoneTexte 28"/>
          <p:cNvSpPr txBox="1"/>
          <p:nvPr/>
        </p:nvSpPr>
        <p:spPr>
          <a:xfrm rot="16200000">
            <a:off x="3019145" y="1917794"/>
            <a:ext cx="89030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Contenu</a:t>
            </a:r>
          </a:p>
        </p:txBody>
      </p:sp>
      <p:sp>
        <p:nvSpPr>
          <p:cNvPr id="30" name="ZoneTexte 29"/>
          <p:cNvSpPr txBox="1"/>
          <p:nvPr/>
        </p:nvSpPr>
        <p:spPr>
          <a:xfrm rot="16200000">
            <a:off x="4204688" y="1917794"/>
            <a:ext cx="89030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Design</a:t>
            </a:r>
          </a:p>
        </p:txBody>
      </p:sp>
      <p:sp>
        <p:nvSpPr>
          <p:cNvPr id="31" name="ZoneTexte 30"/>
          <p:cNvSpPr txBox="1"/>
          <p:nvPr/>
        </p:nvSpPr>
        <p:spPr>
          <a:xfrm rot="16200000">
            <a:off x="4797459" y="1917794"/>
            <a:ext cx="89030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Canaux</a:t>
            </a:r>
          </a:p>
        </p:txBody>
      </p:sp>
      <p:sp>
        <p:nvSpPr>
          <p:cNvPr id="32" name="ZoneTexte 31"/>
          <p:cNvSpPr txBox="1"/>
          <p:nvPr/>
        </p:nvSpPr>
        <p:spPr>
          <a:xfrm rot="16200000">
            <a:off x="5390231" y="1917794"/>
            <a:ext cx="89030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Commerce</a:t>
            </a:r>
          </a:p>
        </p:txBody>
      </p:sp>
      <p:sp>
        <p:nvSpPr>
          <p:cNvPr id="33" name="ZoneTexte 32"/>
          <p:cNvSpPr txBox="1"/>
          <p:nvPr/>
        </p:nvSpPr>
        <p:spPr>
          <a:xfrm rot="16200000">
            <a:off x="5983004" y="1917794"/>
            <a:ext cx="89030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Marketing digital</a:t>
            </a:r>
          </a:p>
        </p:txBody>
      </p:sp>
      <p:sp>
        <p:nvSpPr>
          <p:cNvPr id="34" name="ZoneTexte 33"/>
          <p:cNvSpPr txBox="1"/>
          <p:nvPr/>
        </p:nvSpPr>
        <p:spPr>
          <a:xfrm rot="16200000">
            <a:off x="3611916" y="1917794"/>
            <a:ext cx="89030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Collaboration</a:t>
            </a:r>
          </a:p>
        </p:txBody>
      </p:sp>
      <p:sp>
        <p:nvSpPr>
          <p:cNvPr id="35" name="Rectangle"/>
          <p:cNvSpPr/>
          <p:nvPr/>
        </p:nvSpPr>
        <p:spPr>
          <a:xfrm>
            <a:off x="3092821" y="4327314"/>
            <a:ext cx="3738563" cy="418534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latin typeface="Montserrat Light"/>
            </a:endParaRPr>
          </a:p>
        </p:txBody>
      </p:sp>
      <p:sp>
        <p:nvSpPr>
          <p:cNvPr id="36" name="Rectangle"/>
          <p:cNvSpPr/>
          <p:nvPr/>
        </p:nvSpPr>
        <p:spPr>
          <a:xfrm>
            <a:off x="3092822" y="2819490"/>
            <a:ext cx="506476" cy="1035710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t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6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Process</a:t>
            </a:r>
            <a:r>
              <a:rPr lang="fr-FR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 de </a:t>
            </a:r>
            <a:r>
              <a:rPr lang="fr-FR" sz="6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dév</a:t>
            </a:r>
            <a:r>
              <a:rPr lang="fr-FR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. agiles</a:t>
            </a:r>
            <a:endParaRPr sz="675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37" name="Rectangle"/>
          <p:cNvSpPr/>
          <p:nvPr/>
        </p:nvSpPr>
        <p:spPr>
          <a:xfrm>
            <a:off x="6324909" y="2819490"/>
            <a:ext cx="506476" cy="1035710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t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Automatisation des tests</a:t>
            </a:r>
            <a:endParaRPr sz="675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38" name="Rectangle"/>
          <p:cNvSpPr/>
          <p:nvPr/>
        </p:nvSpPr>
        <p:spPr>
          <a:xfrm>
            <a:off x="5762170" y="2819490"/>
            <a:ext cx="506476" cy="1035710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t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6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Process</a:t>
            </a:r>
            <a:r>
              <a:rPr lang="fr-FR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 </a:t>
            </a:r>
            <a:r>
              <a:rPr lang="fr-FR" sz="6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DevOps</a:t>
            </a:r>
            <a:endParaRPr sz="675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39" name="Rectangle"/>
          <p:cNvSpPr/>
          <p:nvPr/>
        </p:nvSpPr>
        <p:spPr>
          <a:xfrm>
            <a:off x="5016041" y="2819490"/>
            <a:ext cx="689867" cy="1035710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t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API / </a:t>
            </a:r>
            <a:r>
              <a:rPr lang="fr-FR" sz="6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microservices</a:t>
            </a:r>
            <a:endParaRPr sz="675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40" name="Rectangle"/>
          <p:cNvSpPr/>
          <p:nvPr/>
        </p:nvSpPr>
        <p:spPr>
          <a:xfrm>
            <a:off x="3655559" y="2819490"/>
            <a:ext cx="1312745" cy="1035710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94500" rIns="14288" bIns="14288" anchor="t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Bibliothèque de composants</a:t>
            </a:r>
            <a:endParaRPr sz="675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cxnSp>
        <p:nvCxnSpPr>
          <p:cNvPr id="41" name="Connecteur droit 40"/>
          <p:cNvCxnSpPr/>
          <p:nvPr/>
        </p:nvCxnSpPr>
        <p:spPr>
          <a:xfrm>
            <a:off x="3144658" y="3130146"/>
            <a:ext cx="361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3734018" y="3130146"/>
            <a:ext cx="1134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>
            <a:off x="5232934" y="3130146"/>
            <a:ext cx="361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>
            <a:off x="5834705" y="3130146"/>
            <a:ext cx="361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>
            <a:off x="6382453" y="3130146"/>
            <a:ext cx="361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à coins arrondis 45"/>
          <p:cNvSpPr/>
          <p:nvPr/>
        </p:nvSpPr>
        <p:spPr>
          <a:xfrm>
            <a:off x="3685534" y="3875416"/>
            <a:ext cx="593177" cy="3104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fr-FR" sz="750" b="1" dirty="0">
                <a:solidFill>
                  <a:schemeClr val="bg1"/>
                </a:solidFill>
                <a:latin typeface="Montserrat Light"/>
              </a:rPr>
              <a:t>Framework APP</a:t>
            </a:r>
          </a:p>
        </p:txBody>
      </p:sp>
      <p:sp>
        <p:nvSpPr>
          <p:cNvPr id="47" name="Rectangle à coins arrondis 46"/>
          <p:cNvSpPr/>
          <p:nvPr/>
        </p:nvSpPr>
        <p:spPr>
          <a:xfrm>
            <a:off x="4337139" y="3875416"/>
            <a:ext cx="593177" cy="3104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fr-FR" sz="750" b="1" dirty="0">
                <a:solidFill>
                  <a:schemeClr val="bg1"/>
                </a:solidFill>
                <a:latin typeface="Montserrat Light"/>
              </a:rPr>
              <a:t>Framework UI</a:t>
            </a:r>
          </a:p>
        </p:txBody>
      </p:sp>
      <p:sp>
        <p:nvSpPr>
          <p:cNvPr id="48" name="Rectangle à coins arrondis 47"/>
          <p:cNvSpPr/>
          <p:nvPr/>
        </p:nvSpPr>
        <p:spPr>
          <a:xfrm>
            <a:off x="5024565" y="3875416"/>
            <a:ext cx="675000" cy="3104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50" b="1" dirty="0">
                <a:solidFill>
                  <a:schemeClr val="bg1"/>
                </a:solidFill>
                <a:latin typeface="Montserrat Light"/>
              </a:rPr>
              <a:t>API catalogue services</a:t>
            </a:r>
          </a:p>
        </p:txBody>
      </p:sp>
      <p:sp>
        <p:nvSpPr>
          <p:cNvPr id="49" name="Rectangle à coins arrondis 48"/>
          <p:cNvSpPr/>
          <p:nvPr/>
        </p:nvSpPr>
        <p:spPr>
          <a:xfrm>
            <a:off x="5803268" y="3875416"/>
            <a:ext cx="986286" cy="3104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50" b="1" dirty="0">
                <a:solidFill>
                  <a:schemeClr val="bg1"/>
                </a:solidFill>
                <a:latin typeface="Montserrat Light"/>
              </a:rPr>
              <a:t>Configuration du </a:t>
            </a:r>
            <a:r>
              <a:rPr lang="fr-FR" sz="750" b="1" dirty="0" err="1">
                <a:solidFill>
                  <a:schemeClr val="bg1"/>
                </a:solidFill>
                <a:latin typeface="Montserrat Light"/>
              </a:rPr>
              <a:t>framework</a:t>
            </a:r>
            <a:endParaRPr lang="fr-FR" sz="750" b="1" dirty="0">
              <a:solidFill>
                <a:schemeClr val="bg1"/>
              </a:solidFill>
              <a:latin typeface="Montserrat Light"/>
            </a:endParaRPr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974" y="3245868"/>
            <a:ext cx="378000" cy="378000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146" y="3245868"/>
            <a:ext cx="378000" cy="378000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407" y="3245868"/>
            <a:ext cx="378000" cy="378000"/>
          </a:xfrm>
          <a:prstGeom prst="rect">
            <a:avLst/>
          </a:prstGeom>
        </p:spPr>
      </p:pic>
      <p:sp>
        <p:nvSpPr>
          <p:cNvPr id="53" name="Shape 158">
            <a:extLst>
              <a:ext uri="{FF2B5EF4-FFF2-40B4-BE49-F238E27FC236}">
                <a16:creationId xmlns:a16="http://schemas.microsoft.com/office/drawing/2014/main" id="{4A8815D3-3DA8-4DD7-88CE-1E9C2120244D}"/>
              </a:ext>
            </a:extLst>
          </p:cNvPr>
          <p:cNvSpPr>
            <a:spLocks noChangeAspect="1"/>
          </p:cNvSpPr>
          <p:nvPr/>
        </p:nvSpPr>
        <p:spPr bwMode="auto">
          <a:xfrm rot="20135969">
            <a:off x="3740449" y="3340368"/>
            <a:ext cx="187981" cy="189000"/>
          </a:xfrm>
          <a:custGeom>
            <a:avLst/>
            <a:gdLst>
              <a:gd name="T0" fmla="*/ 2147483646 w 21574"/>
              <a:gd name="T1" fmla="*/ 2147483646 h 21588"/>
              <a:gd name="T2" fmla="*/ 2147483646 w 21574"/>
              <a:gd name="T3" fmla="*/ 2147483646 h 21588"/>
              <a:gd name="T4" fmla="*/ 2147483646 w 21574"/>
              <a:gd name="T5" fmla="*/ 2147483646 h 21588"/>
              <a:gd name="T6" fmla="*/ 2147483646 w 21574"/>
              <a:gd name="T7" fmla="*/ 2147483646 h 21588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74" h="21588" extrusionOk="0">
                <a:moveTo>
                  <a:pt x="7802" y="1159"/>
                </a:moveTo>
                <a:cubicBezTo>
                  <a:pt x="7876" y="1043"/>
                  <a:pt x="7934" y="919"/>
                  <a:pt x="7974" y="790"/>
                </a:cubicBezTo>
                <a:cubicBezTo>
                  <a:pt x="8007" y="682"/>
                  <a:pt x="8029" y="569"/>
                  <a:pt x="7997" y="460"/>
                </a:cubicBezTo>
                <a:cubicBezTo>
                  <a:pt x="7945" y="278"/>
                  <a:pt x="7782" y="169"/>
                  <a:pt x="7612" y="108"/>
                </a:cubicBezTo>
                <a:cubicBezTo>
                  <a:pt x="7480" y="61"/>
                  <a:pt x="7338" y="39"/>
                  <a:pt x="7193" y="47"/>
                </a:cubicBezTo>
                <a:lnTo>
                  <a:pt x="1307" y="37"/>
                </a:lnTo>
                <a:cubicBezTo>
                  <a:pt x="978" y="40"/>
                  <a:pt x="663" y="166"/>
                  <a:pt x="423" y="389"/>
                </a:cubicBezTo>
                <a:cubicBezTo>
                  <a:pt x="184" y="611"/>
                  <a:pt x="37" y="913"/>
                  <a:pt x="9" y="1236"/>
                </a:cubicBezTo>
                <a:lnTo>
                  <a:pt x="9" y="7670"/>
                </a:lnTo>
                <a:cubicBezTo>
                  <a:pt x="-16" y="7802"/>
                  <a:pt x="14" y="7932"/>
                  <a:pt x="83" y="8037"/>
                </a:cubicBezTo>
                <a:cubicBezTo>
                  <a:pt x="136" y="8117"/>
                  <a:pt x="213" y="8184"/>
                  <a:pt x="312" y="8213"/>
                </a:cubicBezTo>
                <a:cubicBezTo>
                  <a:pt x="419" y="8244"/>
                  <a:pt x="529" y="8224"/>
                  <a:pt x="630" y="8194"/>
                </a:cubicBezTo>
                <a:cubicBezTo>
                  <a:pt x="771" y="8152"/>
                  <a:pt x="907" y="8087"/>
                  <a:pt x="1033" y="7998"/>
                </a:cubicBezTo>
                <a:cubicBezTo>
                  <a:pt x="3404" y="6946"/>
                  <a:pt x="6003" y="8932"/>
                  <a:pt x="5593" y="11484"/>
                </a:cubicBezTo>
                <a:cubicBezTo>
                  <a:pt x="5238" y="13692"/>
                  <a:pt x="2743" y="14836"/>
                  <a:pt x="826" y="13668"/>
                </a:cubicBezTo>
                <a:cubicBezTo>
                  <a:pt x="724" y="13589"/>
                  <a:pt x="594" y="13557"/>
                  <a:pt x="467" y="13579"/>
                </a:cubicBezTo>
                <a:cubicBezTo>
                  <a:pt x="229" y="13620"/>
                  <a:pt x="59" y="13830"/>
                  <a:pt x="68" y="14070"/>
                </a:cubicBezTo>
                <a:lnTo>
                  <a:pt x="68" y="20506"/>
                </a:lnTo>
                <a:cubicBezTo>
                  <a:pt x="67" y="20716"/>
                  <a:pt x="131" y="20921"/>
                  <a:pt x="252" y="21093"/>
                </a:cubicBezTo>
                <a:cubicBezTo>
                  <a:pt x="446" y="21370"/>
                  <a:pt x="764" y="21535"/>
                  <a:pt x="1103" y="21536"/>
                </a:cubicBezTo>
                <a:lnTo>
                  <a:pt x="7411" y="21536"/>
                </a:lnTo>
                <a:cubicBezTo>
                  <a:pt x="7525" y="21536"/>
                  <a:pt x="7635" y="21519"/>
                  <a:pt x="7739" y="21487"/>
                </a:cubicBezTo>
                <a:cubicBezTo>
                  <a:pt x="7804" y="21468"/>
                  <a:pt x="7870" y="21441"/>
                  <a:pt x="7922" y="21393"/>
                </a:cubicBezTo>
                <a:cubicBezTo>
                  <a:pt x="8054" y="21274"/>
                  <a:pt x="8058" y="21069"/>
                  <a:pt x="7933" y="20944"/>
                </a:cubicBezTo>
                <a:cubicBezTo>
                  <a:pt x="6627" y="18581"/>
                  <a:pt x="8527" y="15732"/>
                  <a:pt x="11223" y="16012"/>
                </a:cubicBezTo>
                <a:cubicBezTo>
                  <a:pt x="13613" y="16260"/>
                  <a:pt x="14920" y="18910"/>
                  <a:pt x="13656" y="20944"/>
                </a:cubicBezTo>
                <a:cubicBezTo>
                  <a:pt x="13508" y="21080"/>
                  <a:pt x="13511" y="21315"/>
                  <a:pt x="13663" y="21447"/>
                </a:cubicBezTo>
                <a:cubicBezTo>
                  <a:pt x="13723" y="21499"/>
                  <a:pt x="13797" y="21525"/>
                  <a:pt x="13870" y="21545"/>
                </a:cubicBezTo>
                <a:cubicBezTo>
                  <a:pt x="13983" y="21575"/>
                  <a:pt x="14100" y="21590"/>
                  <a:pt x="14220" y="21588"/>
                </a:cubicBezTo>
                <a:lnTo>
                  <a:pt x="20520" y="21588"/>
                </a:lnTo>
                <a:cubicBezTo>
                  <a:pt x="20807" y="21598"/>
                  <a:pt x="21086" y="21487"/>
                  <a:pt x="21286" y="21282"/>
                </a:cubicBezTo>
                <a:cubicBezTo>
                  <a:pt x="21480" y="21084"/>
                  <a:pt x="21584" y="20815"/>
                  <a:pt x="21574" y="20539"/>
                </a:cubicBezTo>
                <a:lnTo>
                  <a:pt x="21574" y="14141"/>
                </a:lnTo>
                <a:cubicBezTo>
                  <a:pt x="21567" y="14069"/>
                  <a:pt x="21562" y="13996"/>
                  <a:pt x="21560" y="13924"/>
                </a:cubicBezTo>
                <a:cubicBezTo>
                  <a:pt x="21558" y="13861"/>
                  <a:pt x="21558" y="13798"/>
                  <a:pt x="21534" y="13739"/>
                </a:cubicBezTo>
                <a:cubicBezTo>
                  <a:pt x="21491" y="13639"/>
                  <a:pt x="21403" y="13582"/>
                  <a:pt x="21309" y="13564"/>
                </a:cubicBezTo>
                <a:cubicBezTo>
                  <a:pt x="21195" y="13543"/>
                  <a:pt x="21071" y="13579"/>
                  <a:pt x="20987" y="13679"/>
                </a:cubicBezTo>
                <a:cubicBezTo>
                  <a:pt x="18633" y="15120"/>
                  <a:pt x="15632" y="13281"/>
                  <a:pt x="15867" y="10541"/>
                </a:cubicBezTo>
                <a:cubicBezTo>
                  <a:pt x="16077" y="8085"/>
                  <a:pt x="18846" y="6741"/>
                  <a:pt x="20920" y="8088"/>
                </a:cubicBezTo>
                <a:cubicBezTo>
                  <a:pt x="20995" y="8135"/>
                  <a:pt x="21076" y="8162"/>
                  <a:pt x="21157" y="8171"/>
                </a:cubicBezTo>
                <a:cubicBezTo>
                  <a:pt x="21230" y="8179"/>
                  <a:pt x="21309" y="8173"/>
                  <a:pt x="21371" y="8125"/>
                </a:cubicBezTo>
                <a:cubicBezTo>
                  <a:pt x="21440" y="8070"/>
                  <a:pt x="21461" y="7982"/>
                  <a:pt x="21473" y="7899"/>
                </a:cubicBezTo>
                <a:cubicBezTo>
                  <a:pt x="21489" y="7797"/>
                  <a:pt x="21496" y="7691"/>
                  <a:pt x="21493" y="7583"/>
                </a:cubicBezTo>
                <a:lnTo>
                  <a:pt x="21461" y="1553"/>
                </a:lnTo>
                <a:cubicBezTo>
                  <a:pt x="21482" y="1302"/>
                  <a:pt x="21450" y="1054"/>
                  <a:pt x="21371" y="823"/>
                </a:cubicBezTo>
                <a:cubicBezTo>
                  <a:pt x="21311" y="646"/>
                  <a:pt x="21223" y="475"/>
                  <a:pt x="21091" y="335"/>
                </a:cubicBezTo>
                <a:cubicBezTo>
                  <a:pt x="20889" y="121"/>
                  <a:pt x="20607" y="0"/>
                  <a:pt x="20312" y="2"/>
                </a:cubicBezTo>
                <a:lnTo>
                  <a:pt x="14281" y="2"/>
                </a:lnTo>
                <a:cubicBezTo>
                  <a:pt x="14137" y="3"/>
                  <a:pt x="13996" y="2"/>
                  <a:pt x="13856" y="1"/>
                </a:cubicBezTo>
                <a:cubicBezTo>
                  <a:pt x="13756" y="0"/>
                  <a:pt x="13648" y="-2"/>
                  <a:pt x="13565" y="64"/>
                </a:cubicBezTo>
                <a:cubicBezTo>
                  <a:pt x="13501" y="114"/>
                  <a:pt x="13471" y="192"/>
                  <a:pt x="13465" y="275"/>
                </a:cubicBezTo>
                <a:cubicBezTo>
                  <a:pt x="13458" y="388"/>
                  <a:pt x="13497" y="495"/>
                  <a:pt x="13538" y="596"/>
                </a:cubicBezTo>
                <a:cubicBezTo>
                  <a:pt x="13586" y="715"/>
                  <a:pt x="13639" y="833"/>
                  <a:pt x="13698" y="951"/>
                </a:cubicBezTo>
                <a:cubicBezTo>
                  <a:pt x="14837" y="3210"/>
                  <a:pt x="13100" y="5852"/>
                  <a:pt x="10563" y="5719"/>
                </a:cubicBezTo>
                <a:cubicBezTo>
                  <a:pt x="8281" y="5599"/>
                  <a:pt x="6842" y="3223"/>
                  <a:pt x="7802" y="1159"/>
                </a:cubicBezTo>
                <a:close/>
              </a:path>
            </a:pathLst>
          </a:custGeom>
          <a:solidFill>
            <a:srgbClr val="7EBB4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pPr defTabSz="309563" eaLnBrk="0" fontAlgn="base" hangingPunct="0">
              <a:spcBef>
                <a:spcPct val="0"/>
              </a:spcBef>
              <a:spcAft>
                <a:spcPct val="0"/>
              </a:spcAft>
            </a:pPr>
            <a:endParaRPr lang="fr-MA" sz="1875">
              <a:solidFill>
                <a:srgbClr val="000000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54" name="Shape 162">
            <a:extLst>
              <a:ext uri="{FF2B5EF4-FFF2-40B4-BE49-F238E27FC236}">
                <a16:creationId xmlns:a16="http://schemas.microsoft.com/office/drawing/2014/main" id="{437AE56C-0F18-4D03-9E0B-34D9855AF0A8}"/>
              </a:ext>
            </a:extLst>
          </p:cNvPr>
          <p:cNvSpPr>
            <a:spLocks noChangeAspect="1"/>
          </p:cNvSpPr>
          <p:nvPr/>
        </p:nvSpPr>
        <p:spPr bwMode="auto">
          <a:xfrm rot="2259554">
            <a:off x="4290750" y="3340368"/>
            <a:ext cx="289120" cy="189000"/>
          </a:xfrm>
          <a:custGeom>
            <a:avLst/>
            <a:gdLst>
              <a:gd name="T0" fmla="*/ 2147483646 w 21331"/>
              <a:gd name="T1" fmla="*/ 2147483646 h 21549"/>
              <a:gd name="T2" fmla="*/ 2147483646 w 21331"/>
              <a:gd name="T3" fmla="*/ 2147483646 h 21549"/>
              <a:gd name="T4" fmla="*/ 2147483646 w 21331"/>
              <a:gd name="T5" fmla="*/ 2147483646 h 21549"/>
              <a:gd name="T6" fmla="*/ 2147483646 w 21331"/>
              <a:gd name="T7" fmla="*/ 2147483646 h 2154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31" h="21549" extrusionOk="0">
                <a:moveTo>
                  <a:pt x="8994" y="685"/>
                </a:moveTo>
                <a:cubicBezTo>
                  <a:pt x="9027" y="622"/>
                  <a:pt x="9050" y="551"/>
                  <a:pt x="9065" y="477"/>
                </a:cubicBezTo>
                <a:cubicBezTo>
                  <a:pt x="9080" y="398"/>
                  <a:pt x="9087" y="312"/>
                  <a:pt x="9069" y="230"/>
                </a:cubicBezTo>
                <a:cubicBezTo>
                  <a:pt x="9036" y="71"/>
                  <a:pt x="8932" y="-26"/>
                  <a:pt x="8826" y="6"/>
                </a:cubicBezTo>
                <a:lnTo>
                  <a:pt x="4482" y="6"/>
                </a:lnTo>
                <a:cubicBezTo>
                  <a:pt x="4263" y="-23"/>
                  <a:pt x="4047" y="92"/>
                  <a:pt x="3886" y="322"/>
                </a:cubicBezTo>
                <a:cubicBezTo>
                  <a:pt x="3728" y="548"/>
                  <a:pt x="3637" y="865"/>
                  <a:pt x="3635" y="1198"/>
                </a:cubicBezTo>
                <a:lnTo>
                  <a:pt x="3635" y="7425"/>
                </a:lnTo>
                <a:cubicBezTo>
                  <a:pt x="3649" y="7528"/>
                  <a:pt x="3647" y="7633"/>
                  <a:pt x="3631" y="7731"/>
                </a:cubicBezTo>
                <a:cubicBezTo>
                  <a:pt x="3617" y="7813"/>
                  <a:pt x="3594" y="7892"/>
                  <a:pt x="3554" y="7955"/>
                </a:cubicBezTo>
                <a:cubicBezTo>
                  <a:pt x="3469" y="8086"/>
                  <a:pt x="3336" y="8111"/>
                  <a:pt x="3235" y="8011"/>
                </a:cubicBezTo>
                <a:cubicBezTo>
                  <a:pt x="1877" y="6667"/>
                  <a:pt x="86" y="8088"/>
                  <a:pt x="3" y="10576"/>
                </a:cubicBezTo>
                <a:cubicBezTo>
                  <a:pt x="-86" y="13214"/>
                  <a:pt x="1771" y="14933"/>
                  <a:pt x="3235" y="13567"/>
                </a:cubicBezTo>
                <a:cubicBezTo>
                  <a:pt x="3311" y="13503"/>
                  <a:pt x="3400" y="13490"/>
                  <a:pt x="3482" y="13533"/>
                </a:cubicBezTo>
                <a:cubicBezTo>
                  <a:pt x="3547" y="13567"/>
                  <a:pt x="3601" y="13632"/>
                  <a:pt x="3630" y="13722"/>
                </a:cubicBezTo>
                <a:cubicBezTo>
                  <a:pt x="3649" y="13782"/>
                  <a:pt x="3656" y="13848"/>
                  <a:pt x="3660" y="13914"/>
                </a:cubicBezTo>
                <a:cubicBezTo>
                  <a:pt x="3664" y="13976"/>
                  <a:pt x="3665" y="14039"/>
                  <a:pt x="3665" y="14102"/>
                </a:cubicBezTo>
                <a:lnTo>
                  <a:pt x="3630" y="20159"/>
                </a:lnTo>
                <a:cubicBezTo>
                  <a:pt x="3599" y="20530"/>
                  <a:pt x="3689" y="20900"/>
                  <a:pt x="3869" y="21149"/>
                </a:cubicBezTo>
                <a:cubicBezTo>
                  <a:pt x="3955" y="21267"/>
                  <a:pt x="4057" y="21350"/>
                  <a:pt x="4163" y="21404"/>
                </a:cubicBezTo>
                <a:cubicBezTo>
                  <a:pt x="4294" y="21472"/>
                  <a:pt x="4434" y="21497"/>
                  <a:pt x="4575" y="21476"/>
                </a:cubicBezTo>
                <a:lnTo>
                  <a:pt x="8713" y="21476"/>
                </a:lnTo>
                <a:cubicBezTo>
                  <a:pt x="8861" y="21521"/>
                  <a:pt x="9009" y="21404"/>
                  <a:pt x="9072" y="21193"/>
                </a:cubicBezTo>
                <a:cubicBezTo>
                  <a:pt x="9125" y="21016"/>
                  <a:pt x="9106" y="20808"/>
                  <a:pt x="9024" y="20661"/>
                </a:cubicBezTo>
                <a:cubicBezTo>
                  <a:pt x="7980" y="18634"/>
                  <a:pt x="8844" y="15630"/>
                  <a:pt x="10518" y="15469"/>
                </a:cubicBezTo>
                <a:cubicBezTo>
                  <a:pt x="12308" y="15297"/>
                  <a:pt x="13413" y="18432"/>
                  <a:pt x="12348" y="20661"/>
                </a:cubicBezTo>
                <a:cubicBezTo>
                  <a:pt x="12238" y="20804"/>
                  <a:pt x="12202" y="21040"/>
                  <a:pt x="12258" y="21244"/>
                </a:cubicBezTo>
                <a:cubicBezTo>
                  <a:pt x="12307" y="21423"/>
                  <a:pt x="12420" y="21540"/>
                  <a:pt x="12545" y="21545"/>
                </a:cubicBezTo>
                <a:lnTo>
                  <a:pt x="16775" y="21545"/>
                </a:lnTo>
                <a:cubicBezTo>
                  <a:pt x="17026" y="21574"/>
                  <a:pt x="17272" y="21427"/>
                  <a:pt x="17446" y="21145"/>
                </a:cubicBezTo>
                <a:cubicBezTo>
                  <a:pt x="17614" y="20872"/>
                  <a:pt x="17697" y="20499"/>
                  <a:pt x="17672" y="20124"/>
                </a:cubicBezTo>
                <a:lnTo>
                  <a:pt x="17659" y="14301"/>
                </a:lnTo>
                <a:cubicBezTo>
                  <a:pt x="17661" y="14089"/>
                  <a:pt x="17732" y="13891"/>
                  <a:pt x="17848" y="13777"/>
                </a:cubicBezTo>
                <a:cubicBezTo>
                  <a:pt x="17970" y="13658"/>
                  <a:pt x="18123" y="13647"/>
                  <a:pt x="18252" y="13747"/>
                </a:cubicBezTo>
                <a:cubicBezTo>
                  <a:pt x="19776" y="14888"/>
                  <a:pt x="21514" y="12976"/>
                  <a:pt x="21315" y="10378"/>
                </a:cubicBezTo>
                <a:cubicBezTo>
                  <a:pt x="21140" y="8093"/>
                  <a:pt x="19511" y="6826"/>
                  <a:pt x="18218" y="7969"/>
                </a:cubicBezTo>
                <a:cubicBezTo>
                  <a:pt x="18105" y="8087"/>
                  <a:pt x="17958" y="8097"/>
                  <a:pt x="17838" y="7997"/>
                </a:cubicBezTo>
                <a:cubicBezTo>
                  <a:pt x="17696" y="7876"/>
                  <a:pt x="17620" y="7627"/>
                  <a:pt x="17651" y="7380"/>
                </a:cubicBezTo>
                <a:lnTo>
                  <a:pt x="17651" y="1249"/>
                </a:lnTo>
                <a:cubicBezTo>
                  <a:pt x="17658" y="924"/>
                  <a:pt x="17578" y="608"/>
                  <a:pt x="17429" y="378"/>
                </a:cubicBezTo>
                <a:cubicBezTo>
                  <a:pt x="17280" y="147"/>
                  <a:pt x="17076" y="23"/>
                  <a:pt x="16865" y="35"/>
                </a:cubicBezTo>
                <a:lnTo>
                  <a:pt x="12544" y="35"/>
                </a:lnTo>
                <a:cubicBezTo>
                  <a:pt x="12442" y="10"/>
                  <a:pt x="12343" y="99"/>
                  <a:pt x="12306" y="248"/>
                </a:cubicBezTo>
                <a:cubicBezTo>
                  <a:pt x="12279" y="353"/>
                  <a:pt x="12288" y="464"/>
                  <a:pt x="12309" y="564"/>
                </a:cubicBezTo>
                <a:cubicBezTo>
                  <a:pt x="12330" y="667"/>
                  <a:pt x="12365" y="766"/>
                  <a:pt x="12413" y="852"/>
                </a:cubicBezTo>
                <a:cubicBezTo>
                  <a:pt x="13329" y="2913"/>
                  <a:pt x="12423" y="5725"/>
                  <a:pt x="10807" y="5841"/>
                </a:cubicBezTo>
                <a:cubicBezTo>
                  <a:pt x="9046" y="5968"/>
                  <a:pt x="7967" y="2899"/>
                  <a:pt x="8994" y="685"/>
                </a:cubicBezTo>
                <a:close/>
              </a:path>
            </a:pathLst>
          </a:custGeom>
          <a:solidFill>
            <a:srgbClr val="7965B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pPr defTabSz="309563" eaLnBrk="0" fontAlgn="base" hangingPunct="0">
              <a:spcBef>
                <a:spcPct val="0"/>
              </a:spcBef>
              <a:spcAft>
                <a:spcPct val="0"/>
              </a:spcAft>
            </a:pPr>
            <a:endParaRPr lang="fr-MA" sz="1875">
              <a:solidFill>
                <a:srgbClr val="000000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55" name="Shape 164">
            <a:extLst>
              <a:ext uri="{FF2B5EF4-FFF2-40B4-BE49-F238E27FC236}">
                <a16:creationId xmlns:a16="http://schemas.microsoft.com/office/drawing/2014/main" id="{5603DEED-59F9-49EB-BEAC-0BF4E3A3C84C}"/>
              </a:ext>
            </a:extLst>
          </p:cNvPr>
          <p:cNvSpPr>
            <a:spLocks noChangeAspect="1"/>
          </p:cNvSpPr>
          <p:nvPr/>
        </p:nvSpPr>
        <p:spPr bwMode="auto">
          <a:xfrm>
            <a:off x="4003886" y="3299868"/>
            <a:ext cx="222242" cy="270000"/>
          </a:xfrm>
          <a:custGeom>
            <a:avLst/>
            <a:gdLst>
              <a:gd name="T0" fmla="*/ 2147483646 w 21456"/>
              <a:gd name="T1" fmla="*/ 2147483646 h 21342"/>
              <a:gd name="T2" fmla="*/ 2147483646 w 21456"/>
              <a:gd name="T3" fmla="*/ 2147483646 h 21342"/>
              <a:gd name="T4" fmla="*/ 2147483646 w 21456"/>
              <a:gd name="T5" fmla="*/ 2147483646 h 21342"/>
              <a:gd name="T6" fmla="*/ 2147483646 w 21456"/>
              <a:gd name="T7" fmla="*/ 2147483646 h 21342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56" h="21342" extrusionOk="0">
                <a:moveTo>
                  <a:pt x="15084" y="3298"/>
                </a:moveTo>
                <a:cubicBezTo>
                  <a:pt x="16285" y="1982"/>
                  <a:pt x="15217" y="102"/>
                  <a:pt x="13214" y="4"/>
                </a:cubicBezTo>
                <a:cubicBezTo>
                  <a:pt x="11076" y="-100"/>
                  <a:pt x="9733" y="1860"/>
                  <a:pt x="10956" y="3298"/>
                </a:cubicBezTo>
                <a:cubicBezTo>
                  <a:pt x="11045" y="3412"/>
                  <a:pt x="11057" y="3554"/>
                  <a:pt x="10988" y="3676"/>
                </a:cubicBezTo>
                <a:cubicBezTo>
                  <a:pt x="10907" y="3819"/>
                  <a:pt x="10731" y="3910"/>
                  <a:pt x="10539" y="3909"/>
                </a:cubicBezTo>
                <a:lnTo>
                  <a:pt x="5345" y="3909"/>
                </a:lnTo>
                <a:cubicBezTo>
                  <a:pt x="5126" y="3899"/>
                  <a:pt x="4913" y="3974"/>
                  <a:pt x="4770" y="4110"/>
                </a:cubicBezTo>
                <a:cubicBezTo>
                  <a:pt x="4652" y="4223"/>
                  <a:pt x="4592" y="4369"/>
                  <a:pt x="4602" y="4517"/>
                </a:cubicBezTo>
                <a:lnTo>
                  <a:pt x="4602" y="8836"/>
                </a:lnTo>
                <a:cubicBezTo>
                  <a:pt x="4592" y="8951"/>
                  <a:pt x="4514" y="9056"/>
                  <a:pt x="4393" y="9116"/>
                </a:cubicBezTo>
                <a:cubicBezTo>
                  <a:pt x="4259" y="9183"/>
                  <a:pt x="4091" y="9186"/>
                  <a:pt x="3953" y="9125"/>
                </a:cubicBezTo>
                <a:cubicBezTo>
                  <a:pt x="2202" y="8173"/>
                  <a:pt x="-123" y="9270"/>
                  <a:pt x="5" y="10987"/>
                </a:cubicBezTo>
                <a:cubicBezTo>
                  <a:pt x="126" y="12591"/>
                  <a:pt x="2354" y="13461"/>
                  <a:pt x="3953" y="12528"/>
                </a:cubicBezTo>
                <a:cubicBezTo>
                  <a:pt x="4111" y="12443"/>
                  <a:pt x="4317" y="12445"/>
                  <a:pt x="4472" y="12535"/>
                </a:cubicBezTo>
                <a:cubicBezTo>
                  <a:pt x="4615" y="12618"/>
                  <a:pt x="4688" y="12761"/>
                  <a:pt x="4658" y="12903"/>
                </a:cubicBezTo>
                <a:lnTo>
                  <a:pt x="4658" y="17037"/>
                </a:lnTo>
                <a:cubicBezTo>
                  <a:pt x="4641" y="17190"/>
                  <a:pt x="4697" y="17342"/>
                  <a:pt x="4814" y="17462"/>
                </a:cubicBezTo>
                <a:cubicBezTo>
                  <a:pt x="4967" y="17618"/>
                  <a:pt x="5206" y="17702"/>
                  <a:pt x="5450" y="17684"/>
                </a:cubicBezTo>
                <a:lnTo>
                  <a:pt x="10465" y="17684"/>
                </a:lnTo>
                <a:cubicBezTo>
                  <a:pt x="10631" y="17705"/>
                  <a:pt x="10773" y="17793"/>
                  <a:pt x="10841" y="17919"/>
                </a:cubicBezTo>
                <a:cubicBezTo>
                  <a:pt x="10897" y="18023"/>
                  <a:pt x="10897" y="18141"/>
                  <a:pt x="10839" y="18245"/>
                </a:cubicBezTo>
                <a:cubicBezTo>
                  <a:pt x="9863" y="19727"/>
                  <a:pt x="11308" y="21500"/>
                  <a:pt x="13355" y="21331"/>
                </a:cubicBezTo>
                <a:cubicBezTo>
                  <a:pt x="15207" y="21178"/>
                  <a:pt x="16215" y="19484"/>
                  <a:pt x="15220" y="18197"/>
                </a:cubicBezTo>
                <a:cubicBezTo>
                  <a:pt x="15140" y="18100"/>
                  <a:pt x="15142" y="17971"/>
                  <a:pt x="15225" y="17875"/>
                </a:cubicBezTo>
                <a:cubicBezTo>
                  <a:pt x="15295" y="17794"/>
                  <a:pt x="15405" y="17751"/>
                  <a:pt x="15515" y="17726"/>
                </a:cubicBezTo>
                <a:cubicBezTo>
                  <a:pt x="15609" y="17704"/>
                  <a:pt x="15708" y="17694"/>
                  <a:pt x="15810" y="17697"/>
                </a:cubicBezTo>
                <a:lnTo>
                  <a:pt x="20470" y="17718"/>
                </a:lnTo>
                <a:cubicBezTo>
                  <a:pt x="20787" y="17737"/>
                  <a:pt x="21094" y="17621"/>
                  <a:pt x="21281" y="17411"/>
                </a:cubicBezTo>
                <a:cubicBezTo>
                  <a:pt x="21409" y="17268"/>
                  <a:pt x="21469" y="17092"/>
                  <a:pt x="21452" y="16915"/>
                </a:cubicBezTo>
                <a:lnTo>
                  <a:pt x="21452" y="4584"/>
                </a:lnTo>
                <a:cubicBezTo>
                  <a:pt x="21477" y="4401"/>
                  <a:pt x="21403" y="4219"/>
                  <a:pt x="21249" y="4085"/>
                </a:cubicBezTo>
                <a:cubicBezTo>
                  <a:pt x="21084" y="3942"/>
                  <a:pt x="20847" y="3871"/>
                  <a:pt x="20608" y="3893"/>
                </a:cubicBezTo>
                <a:lnTo>
                  <a:pt x="15325" y="3893"/>
                </a:lnTo>
                <a:cubicBezTo>
                  <a:pt x="15168" y="3876"/>
                  <a:pt x="15036" y="3789"/>
                  <a:pt x="14982" y="3667"/>
                </a:cubicBezTo>
                <a:cubicBezTo>
                  <a:pt x="14925" y="3538"/>
                  <a:pt x="14965" y="3394"/>
                  <a:pt x="15084" y="3298"/>
                </a:cubicBezTo>
                <a:close/>
              </a:path>
            </a:pathLst>
          </a:custGeom>
          <a:solidFill>
            <a:srgbClr val="EC562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pPr defTabSz="309563" eaLnBrk="0" fontAlgn="base" hangingPunct="0">
              <a:spcBef>
                <a:spcPct val="0"/>
              </a:spcBef>
              <a:spcAft>
                <a:spcPct val="0"/>
              </a:spcAft>
            </a:pPr>
            <a:endParaRPr lang="fr-MA" sz="1875">
              <a:solidFill>
                <a:srgbClr val="000000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56" name="Shape 166">
            <a:extLst>
              <a:ext uri="{FF2B5EF4-FFF2-40B4-BE49-F238E27FC236}">
                <a16:creationId xmlns:a16="http://schemas.microsoft.com/office/drawing/2014/main" id="{D273EDE8-D626-4CFF-8003-04B6148F2ACD}"/>
              </a:ext>
            </a:extLst>
          </p:cNvPr>
          <p:cNvSpPr>
            <a:spLocks noChangeAspect="1"/>
          </p:cNvSpPr>
          <p:nvPr/>
        </p:nvSpPr>
        <p:spPr bwMode="auto">
          <a:xfrm rot="20263546">
            <a:off x="4615622" y="3299868"/>
            <a:ext cx="268128" cy="270000"/>
          </a:xfrm>
          <a:custGeom>
            <a:avLst/>
            <a:gdLst>
              <a:gd name="T0" fmla="*/ 2147483646 w 21320"/>
              <a:gd name="T1" fmla="*/ 2147483646 h 21225"/>
              <a:gd name="T2" fmla="*/ 2147483646 w 21320"/>
              <a:gd name="T3" fmla="*/ 2147483646 h 21225"/>
              <a:gd name="T4" fmla="*/ 2147483646 w 21320"/>
              <a:gd name="T5" fmla="*/ 2147483646 h 21225"/>
              <a:gd name="T6" fmla="*/ 2147483646 w 21320"/>
              <a:gd name="T7" fmla="*/ 2147483646 h 21225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20" h="21225" extrusionOk="0">
                <a:moveTo>
                  <a:pt x="9112" y="3358"/>
                </a:moveTo>
                <a:cubicBezTo>
                  <a:pt x="9215" y="3425"/>
                  <a:pt x="9241" y="3563"/>
                  <a:pt x="9169" y="3661"/>
                </a:cubicBezTo>
                <a:cubicBezTo>
                  <a:pt x="9123" y="3724"/>
                  <a:pt x="9049" y="3754"/>
                  <a:pt x="8978" y="3772"/>
                </a:cubicBezTo>
                <a:cubicBezTo>
                  <a:pt x="8911" y="3788"/>
                  <a:pt x="8840" y="3797"/>
                  <a:pt x="8767" y="3794"/>
                </a:cubicBezTo>
                <a:lnTo>
                  <a:pt x="4502" y="3794"/>
                </a:lnTo>
                <a:cubicBezTo>
                  <a:pt x="4308" y="3786"/>
                  <a:pt x="4120" y="3857"/>
                  <a:pt x="3982" y="3992"/>
                </a:cubicBezTo>
                <a:cubicBezTo>
                  <a:pt x="3842" y="4129"/>
                  <a:pt x="3767" y="4318"/>
                  <a:pt x="3776" y="4512"/>
                </a:cubicBezTo>
                <a:lnTo>
                  <a:pt x="3776" y="8774"/>
                </a:lnTo>
                <a:cubicBezTo>
                  <a:pt x="3783" y="8841"/>
                  <a:pt x="3766" y="8905"/>
                  <a:pt x="3732" y="8958"/>
                </a:cubicBezTo>
                <a:cubicBezTo>
                  <a:pt x="3709" y="8993"/>
                  <a:pt x="3677" y="9025"/>
                  <a:pt x="3633" y="9039"/>
                </a:cubicBezTo>
                <a:cubicBezTo>
                  <a:pt x="3580" y="9056"/>
                  <a:pt x="3525" y="9041"/>
                  <a:pt x="3476" y="9023"/>
                </a:cubicBezTo>
                <a:cubicBezTo>
                  <a:pt x="3393" y="8992"/>
                  <a:pt x="3313" y="8947"/>
                  <a:pt x="3241" y="8889"/>
                </a:cubicBezTo>
                <a:cubicBezTo>
                  <a:pt x="1718" y="7898"/>
                  <a:pt x="-269" y="9176"/>
                  <a:pt x="30" y="10953"/>
                </a:cubicBezTo>
                <a:cubicBezTo>
                  <a:pt x="280" y="12437"/>
                  <a:pt x="2052" y="13108"/>
                  <a:pt x="3241" y="12168"/>
                </a:cubicBezTo>
                <a:cubicBezTo>
                  <a:pt x="3334" y="12071"/>
                  <a:pt x="3485" y="12055"/>
                  <a:pt x="3596" y="12130"/>
                </a:cubicBezTo>
                <a:cubicBezTo>
                  <a:pt x="3657" y="12172"/>
                  <a:pt x="3697" y="12232"/>
                  <a:pt x="3719" y="12296"/>
                </a:cubicBezTo>
                <a:cubicBezTo>
                  <a:pt x="3737" y="12347"/>
                  <a:pt x="3744" y="12401"/>
                  <a:pt x="3748" y="12455"/>
                </a:cubicBezTo>
                <a:cubicBezTo>
                  <a:pt x="3751" y="12514"/>
                  <a:pt x="3749" y="12574"/>
                  <a:pt x="3741" y="12636"/>
                </a:cubicBezTo>
                <a:lnTo>
                  <a:pt x="3741" y="16715"/>
                </a:lnTo>
                <a:cubicBezTo>
                  <a:pt x="3730" y="16901"/>
                  <a:pt x="3803" y="17082"/>
                  <a:pt x="3941" y="17209"/>
                </a:cubicBezTo>
                <a:cubicBezTo>
                  <a:pt x="4068" y="17327"/>
                  <a:pt x="4238" y="17389"/>
                  <a:pt x="4412" y="17378"/>
                </a:cubicBezTo>
                <a:lnTo>
                  <a:pt x="8857" y="17378"/>
                </a:lnTo>
                <a:cubicBezTo>
                  <a:pt x="8991" y="17364"/>
                  <a:pt x="9111" y="17458"/>
                  <a:pt x="9129" y="17590"/>
                </a:cubicBezTo>
                <a:cubicBezTo>
                  <a:pt x="9137" y="17654"/>
                  <a:pt x="9118" y="17717"/>
                  <a:pt x="9094" y="17774"/>
                </a:cubicBezTo>
                <a:cubicBezTo>
                  <a:pt x="9071" y="17828"/>
                  <a:pt x="9041" y="17881"/>
                  <a:pt x="9005" y="17931"/>
                </a:cubicBezTo>
                <a:cubicBezTo>
                  <a:pt x="7941" y="19159"/>
                  <a:pt x="8719" y="21062"/>
                  <a:pt x="10347" y="21215"/>
                </a:cubicBezTo>
                <a:cubicBezTo>
                  <a:pt x="12149" y="21385"/>
                  <a:pt x="13292" y="19353"/>
                  <a:pt x="12195" y="17931"/>
                </a:cubicBezTo>
                <a:cubicBezTo>
                  <a:pt x="12151" y="17877"/>
                  <a:pt x="12119" y="17818"/>
                  <a:pt x="12097" y="17756"/>
                </a:cubicBezTo>
                <a:cubicBezTo>
                  <a:pt x="12071" y="17684"/>
                  <a:pt x="12059" y="17604"/>
                  <a:pt x="12093" y="17533"/>
                </a:cubicBezTo>
                <a:cubicBezTo>
                  <a:pt x="12128" y="17458"/>
                  <a:pt x="12199" y="17414"/>
                  <a:pt x="12272" y="17387"/>
                </a:cubicBezTo>
                <a:cubicBezTo>
                  <a:pt x="12340" y="17362"/>
                  <a:pt x="12414" y="17350"/>
                  <a:pt x="12491" y="17353"/>
                </a:cubicBezTo>
                <a:lnTo>
                  <a:pt x="16690" y="17353"/>
                </a:lnTo>
                <a:cubicBezTo>
                  <a:pt x="16925" y="17378"/>
                  <a:pt x="17157" y="17286"/>
                  <a:pt x="17308" y="17108"/>
                </a:cubicBezTo>
                <a:cubicBezTo>
                  <a:pt x="17432" y="16962"/>
                  <a:pt x="17490" y="16773"/>
                  <a:pt x="17468" y="16584"/>
                </a:cubicBezTo>
                <a:lnTo>
                  <a:pt x="17468" y="12374"/>
                </a:lnTo>
                <a:cubicBezTo>
                  <a:pt x="17497" y="12255"/>
                  <a:pt x="17583" y="12159"/>
                  <a:pt x="17698" y="12116"/>
                </a:cubicBezTo>
                <a:cubicBezTo>
                  <a:pt x="17829" y="12067"/>
                  <a:pt x="17976" y="12095"/>
                  <a:pt x="18080" y="12187"/>
                </a:cubicBezTo>
                <a:cubicBezTo>
                  <a:pt x="19405" y="13180"/>
                  <a:pt x="21308" y="12253"/>
                  <a:pt x="21320" y="10609"/>
                </a:cubicBezTo>
                <a:cubicBezTo>
                  <a:pt x="21331" y="8954"/>
                  <a:pt x="19419" y="8002"/>
                  <a:pt x="18080" y="8997"/>
                </a:cubicBezTo>
                <a:cubicBezTo>
                  <a:pt x="18032" y="9039"/>
                  <a:pt x="17978" y="9072"/>
                  <a:pt x="17922" y="9095"/>
                </a:cubicBezTo>
                <a:cubicBezTo>
                  <a:pt x="17877" y="9114"/>
                  <a:pt x="17829" y="9127"/>
                  <a:pt x="17780" y="9124"/>
                </a:cubicBezTo>
                <a:cubicBezTo>
                  <a:pt x="17731" y="9121"/>
                  <a:pt x="17685" y="9102"/>
                  <a:pt x="17643" y="9075"/>
                </a:cubicBezTo>
                <a:cubicBezTo>
                  <a:pt x="17535" y="9006"/>
                  <a:pt x="17465" y="8891"/>
                  <a:pt x="17455" y="8765"/>
                </a:cubicBezTo>
                <a:lnTo>
                  <a:pt x="17455" y="4688"/>
                </a:lnTo>
                <a:cubicBezTo>
                  <a:pt x="17483" y="4477"/>
                  <a:pt x="17420" y="4264"/>
                  <a:pt x="17282" y="4100"/>
                </a:cubicBezTo>
                <a:cubicBezTo>
                  <a:pt x="17133" y="3924"/>
                  <a:pt x="16911" y="3823"/>
                  <a:pt x="16679" y="3826"/>
                </a:cubicBezTo>
                <a:lnTo>
                  <a:pt x="12438" y="3826"/>
                </a:lnTo>
                <a:cubicBezTo>
                  <a:pt x="12365" y="3841"/>
                  <a:pt x="12292" y="3839"/>
                  <a:pt x="12221" y="3821"/>
                </a:cubicBezTo>
                <a:cubicBezTo>
                  <a:pt x="12157" y="3805"/>
                  <a:pt x="12096" y="3775"/>
                  <a:pt x="12056" y="3724"/>
                </a:cubicBezTo>
                <a:cubicBezTo>
                  <a:pt x="11970" y="3615"/>
                  <a:pt x="11997" y="3457"/>
                  <a:pt x="12114" y="3382"/>
                </a:cubicBezTo>
                <a:cubicBezTo>
                  <a:pt x="13298" y="2222"/>
                  <a:pt x="12611" y="224"/>
                  <a:pt x="10957" y="18"/>
                </a:cubicBezTo>
                <a:cubicBezTo>
                  <a:pt x="9092" y="-215"/>
                  <a:pt x="7905" y="1934"/>
                  <a:pt x="9112" y="3358"/>
                </a:cubicBezTo>
                <a:close/>
              </a:path>
            </a:pathLst>
          </a:custGeom>
          <a:solidFill>
            <a:srgbClr val="2EA7E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pPr defTabSz="309563" eaLnBrk="0" fontAlgn="base" hangingPunct="0">
              <a:spcBef>
                <a:spcPct val="0"/>
              </a:spcBef>
              <a:spcAft>
                <a:spcPct val="0"/>
              </a:spcAft>
            </a:pPr>
            <a:endParaRPr lang="fr-MA" sz="1875">
              <a:solidFill>
                <a:srgbClr val="000000"/>
              </a:solidFill>
              <a:latin typeface="Helvetica Light" charset="0"/>
              <a:sym typeface="Helvetica Light" charset="0"/>
            </a:endParaRPr>
          </a:p>
        </p:txBody>
      </p:sp>
      <p:pic>
        <p:nvPicPr>
          <p:cNvPr id="57" name="Picture 2" descr="Image associé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841" y="3299868"/>
            <a:ext cx="305048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Image 5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1" t="-4564" r="-3489" b="51647"/>
          <a:stretch/>
        </p:blipFill>
        <p:spPr>
          <a:xfrm>
            <a:off x="3140683" y="4436567"/>
            <a:ext cx="200025" cy="200025"/>
          </a:xfrm>
          <a:prstGeom prst="ellipse">
            <a:avLst/>
          </a:prstGeom>
        </p:spPr>
      </p:pic>
      <p:pic>
        <p:nvPicPr>
          <p:cNvPr id="59" name="Image 5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1" t="-4564" r="-3489" b="51647"/>
          <a:stretch/>
        </p:blipFill>
        <p:spPr>
          <a:xfrm>
            <a:off x="3742966" y="4436567"/>
            <a:ext cx="200025" cy="200025"/>
          </a:xfrm>
          <a:prstGeom prst="ellipse">
            <a:avLst/>
          </a:prstGeom>
        </p:spPr>
      </p:pic>
      <p:pic>
        <p:nvPicPr>
          <p:cNvPr id="60" name="Image 5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1" t="-4564" r="-3489" b="51647"/>
          <a:stretch/>
        </p:blipFill>
        <p:spPr>
          <a:xfrm>
            <a:off x="4286921" y="4436567"/>
            <a:ext cx="200025" cy="200025"/>
          </a:xfrm>
          <a:prstGeom prst="ellipse">
            <a:avLst/>
          </a:prstGeom>
        </p:spPr>
      </p:pic>
      <p:pic>
        <p:nvPicPr>
          <p:cNvPr id="61" name="Image 6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1" t="-4564" r="-3489" b="51647"/>
          <a:stretch/>
        </p:blipFill>
        <p:spPr>
          <a:xfrm>
            <a:off x="4918191" y="4436567"/>
            <a:ext cx="200025" cy="200025"/>
          </a:xfrm>
          <a:prstGeom prst="ellipse">
            <a:avLst/>
          </a:prstGeom>
        </p:spPr>
      </p:pic>
      <p:pic>
        <p:nvPicPr>
          <p:cNvPr id="62" name="Image 6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1" t="-4564" r="-3489" b="51647"/>
          <a:stretch/>
        </p:blipFill>
        <p:spPr>
          <a:xfrm>
            <a:off x="5505779" y="4436567"/>
            <a:ext cx="200025" cy="200025"/>
          </a:xfrm>
          <a:prstGeom prst="ellipse">
            <a:avLst/>
          </a:prstGeom>
        </p:spPr>
      </p:pic>
      <p:pic>
        <p:nvPicPr>
          <p:cNvPr id="63" name="Image 6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1" t="-4564" r="-3489" b="51647"/>
          <a:stretch/>
        </p:blipFill>
        <p:spPr>
          <a:xfrm>
            <a:off x="6143502" y="4436567"/>
            <a:ext cx="200025" cy="200025"/>
          </a:xfrm>
          <a:prstGeom prst="ellipse">
            <a:avLst/>
          </a:prstGeom>
        </p:spPr>
      </p:pic>
      <p:sp>
        <p:nvSpPr>
          <p:cNvPr id="64" name="ZoneTexte 63"/>
          <p:cNvSpPr txBox="1"/>
          <p:nvPr/>
        </p:nvSpPr>
        <p:spPr>
          <a:xfrm>
            <a:off x="3265764" y="4421164"/>
            <a:ext cx="458378" cy="25391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52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Processus et normes</a:t>
            </a:r>
          </a:p>
        </p:txBody>
      </p:sp>
      <p:sp>
        <p:nvSpPr>
          <p:cNvPr id="65" name="ZoneTexte 64"/>
          <p:cNvSpPr txBox="1"/>
          <p:nvPr/>
        </p:nvSpPr>
        <p:spPr>
          <a:xfrm>
            <a:off x="3868046" y="4421164"/>
            <a:ext cx="587588" cy="25391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52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Outils et plateforme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4412001" y="4461560"/>
            <a:ext cx="530999" cy="17312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52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Spécialisation 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5043271" y="4380768"/>
            <a:ext cx="587588" cy="25391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52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Indicateurs basée sur les données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5630859" y="4421164"/>
            <a:ext cx="587588" cy="25391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52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Référentiel des connaissances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6268584" y="4421164"/>
            <a:ext cx="587588" cy="25391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52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Disponibilité des compétences</a:t>
            </a:r>
          </a:p>
        </p:txBody>
      </p:sp>
      <p:pic>
        <p:nvPicPr>
          <p:cNvPr id="70" name="Picture 4" descr="Résultat de recherche d'images pour &quot;factory ic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608" y="272033"/>
            <a:ext cx="483394" cy="48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 descr="Résultat de recherche d'images pour &quot;globe icon&quot;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993" y="423269"/>
            <a:ext cx="423582" cy="42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ZoneTexte 71"/>
          <p:cNvSpPr txBox="1"/>
          <p:nvPr/>
        </p:nvSpPr>
        <p:spPr>
          <a:xfrm>
            <a:off x="905734" y="680198"/>
            <a:ext cx="980100" cy="270000"/>
          </a:xfrm>
          <a:prstGeom prst="rect">
            <a:avLst/>
          </a:prstGeom>
          <a:solidFill>
            <a:srgbClr val="E16268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Client interne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4093434" y="680198"/>
            <a:ext cx="980100" cy="270000"/>
          </a:xfrm>
          <a:prstGeom prst="rect">
            <a:avLst/>
          </a:prstGeom>
          <a:solidFill>
            <a:srgbClr val="E16268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Digital </a:t>
            </a:r>
            <a:r>
              <a:rPr lang="fr-FR" sz="750" dirty="0" err="1"/>
              <a:t>Factory</a:t>
            </a:r>
            <a:endParaRPr lang="fr-FR" sz="750" dirty="0"/>
          </a:p>
        </p:txBody>
      </p:sp>
      <p:sp>
        <p:nvSpPr>
          <p:cNvPr id="74" name="ZoneTexte 73"/>
          <p:cNvSpPr txBox="1"/>
          <p:nvPr/>
        </p:nvSpPr>
        <p:spPr>
          <a:xfrm>
            <a:off x="6156634" y="680198"/>
            <a:ext cx="559901" cy="270000"/>
          </a:xfrm>
          <a:prstGeom prst="rect">
            <a:avLst/>
          </a:prstGeom>
          <a:solidFill>
            <a:srgbClr val="E16268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 err="1"/>
              <a:t>Build</a:t>
            </a:r>
            <a:endParaRPr lang="fr-FR" sz="750" dirty="0"/>
          </a:p>
        </p:txBody>
      </p:sp>
      <p:pic>
        <p:nvPicPr>
          <p:cNvPr id="75" name="Picture 8" descr="Résultat de recherche d'images pour &quot;maintain icon&quot;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34672">
            <a:off x="7564217" y="432458"/>
            <a:ext cx="390411" cy="36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ZoneTexte 75"/>
          <p:cNvSpPr txBox="1"/>
          <p:nvPr/>
        </p:nvSpPr>
        <p:spPr>
          <a:xfrm>
            <a:off x="7281134" y="680198"/>
            <a:ext cx="980100" cy="270000"/>
          </a:xfrm>
          <a:prstGeom prst="rect">
            <a:avLst/>
          </a:prstGeom>
          <a:solidFill>
            <a:srgbClr val="E16268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Gérer et maintenir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7202497" y="1462897"/>
            <a:ext cx="458378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Agence 1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7202497" y="2087878"/>
            <a:ext cx="458378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Filiale 1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7202497" y="1618136"/>
            <a:ext cx="458378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Agence 2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7202497" y="1773376"/>
            <a:ext cx="458378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Agence 3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7202497" y="2238919"/>
            <a:ext cx="458378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Filiale 2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7202497" y="2389960"/>
            <a:ext cx="458378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Filiale 3</a:t>
            </a:r>
          </a:p>
        </p:txBody>
      </p:sp>
      <p:pic>
        <p:nvPicPr>
          <p:cNvPr id="83" name="Image 8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063" y="1462897"/>
            <a:ext cx="483095" cy="483095"/>
          </a:xfrm>
          <a:prstGeom prst="rect">
            <a:avLst/>
          </a:prstGeom>
        </p:spPr>
      </p:pic>
      <p:pic>
        <p:nvPicPr>
          <p:cNvPr id="84" name="Image 8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063" y="2092706"/>
            <a:ext cx="483095" cy="483095"/>
          </a:xfrm>
          <a:prstGeom prst="rect">
            <a:avLst/>
          </a:prstGeom>
        </p:spPr>
      </p:pic>
      <p:sp>
        <p:nvSpPr>
          <p:cNvPr id="85" name="Chevron 84"/>
          <p:cNvSpPr/>
          <p:nvPr/>
        </p:nvSpPr>
        <p:spPr>
          <a:xfrm rot="5400000">
            <a:off x="3928513" y="3737703"/>
            <a:ext cx="104453" cy="227480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>
              <a:solidFill>
                <a:schemeClr val="tx1"/>
              </a:solidFill>
            </a:endParaRPr>
          </a:p>
        </p:txBody>
      </p:sp>
      <p:sp>
        <p:nvSpPr>
          <p:cNvPr id="86" name="Chevron 85"/>
          <p:cNvSpPr/>
          <p:nvPr/>
        </p:nvSpPr>
        <p:spPr>
          <a:xfrm rot="5400000">
            <a:off x="4583719" y="3737704"/>
            <a:ext cx="104453" cy="227480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>
              <a:solidFill>
                <a:schemeClr val="tx1"/>
              </a:solidFill>
            </a:endParaRPr>
          </a:p>
        </p:txBody>
      </p:sp>
      <p:pic>
        <p:nvPicPr>
          <p:cNvPr id="87" name="Image 4">
            <a:extLst>
              <a:ext uri="{FF2B5EF4-FFF2-40B4-BE49-F238E27FC236}">
                <a16:creationId xmlns:a16="http://schemas.microsoft.com/office/drawing/2014/main" id="{055CF30F-A78B-48DC-8183-F82E8B2C73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24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rma libre 23">
            <a:extLst>
              <a:ext uri="{FF2B5EF4-FFF2-40B4-BE49-F238E27FC236}">
                <a16:creationId xmlns:a16="http://schemas.microsoft.com/office/drawing/2014/main" id="{C952ED6F-2745-4269-91A4-D1C6FCFE561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2" name="Groupe 2">
            <a:extLst>
              <a:ext uri="{FF2B5EF4-FFF2-40B4-BE49-F238E27FC236}">
                <a16:creationId xmlns:a16="http://schemas.microsoft.com/office/drawing/2014/main" id="{1F0DDF8E-B1F5-4948-BF70-226A0B146B51}"/>
              </a:ext>
            </a:extLst>
          </p:cNvPr>
          <p:cNvGrpSpPr/>
          <p:nvPr/>
        </p:nvGrpSpPr>
        <p:grpSpPr>
          <a:xfrm>
            <a:off x="3636653" y="407126"/>
            <a:ext cx="5377684" cy="4714484"/>
            <a:chOff x="3065199" y="1062569"/>
            <a:chExt cx="6171405" cy="5410320"/>
          </a:xfrm>
        </p:grpSpPr>
        <p:grpSp>
          <p:nvGrpSpPr>
            <p:cNvPr id="3" name="Group 1">
              <a:extLst>
                <a:ext uri="{FF2B5EF4-FFF2-40B4-BE49-F238E27FC236}">
                  <a16:creationId xmlns:a16="http://schemas.microsoft.com/office/drawing/2014/main" id="{401E391D-E04A-4D93-B1D2-4E6793C981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5199" y="1062569"/>
              <a:ext cx="6171405" cy="5386390"/>
              <a:chOff x="-1" y="-1"/>
              <a:chExt cx="12343118" cy="10773988"/>
            </a:xfrm>
          </p:grpSpPr>
          <p:sp>
            <p:nvSpPr>
              <p:cNvPr id="8" name="AutoShape 2">
                <a:extLst>
                  <a:ext uri="{FF2B5EF4-FFF2-40B4-BE49-F238E27FC236}">
                    <a16:creationId xmlns:a16="http://schemas.microsoft.com/office/drawing/2014/main" id="{2BC229BB-4287-4660-9084-F3FE658A3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1" y="-1"/>
                <a:ext cx="7718169" cy="9961946"/>
              </a:xfrm>
              <a:custGeom>
                <a:avLst/>
                <a:gdLst>
                  <a:gd name="T0" fmla="*/ 10786 w 21573"/>
                  <a:gd name="T1" fmla="+- 0 10802 4"/>
                  <a:gd name="T2" fmla="*/ 10802 h 21596"/>
                  <a:gd name="T3" fmla="*/ 10786 w 21573"/>
                  <a:gd name="T4" fmla="+- 0 10802 4"/>
                  <a:gd name="T5" fmla="*/ 10802 h 21596"/>
                  <a:gd name="T6" fmla="*/ 10786 w 21573"/>
                  <a:gd name="T7" fmla="+- 0 10802 4"/>
                  <a:gd name="T8" fmla="*/ 10802 h 21596"/>
                  <a:gd name="T9" fmla="*/ 10786 w 21573"/>
                  <a:gd name="T10" fmla="+- 0 10802 4"/>
                  <a:gd name="T11" fmla="*/ 10802 h 21596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573" h="21596">
                    <a:moveTo>
                      <a:pt x="16988" y="161"/>
                    </a:moveTo>
                    <a:cubicBezTo>
                      <a:pt x="17069" y="251"/>
                      <a:pt x="17141" y="345"/>
                      <a:pt x="17202" y="444"/>
                    </a:cubicBezTo>
                    <a:cubicBezTo>
                      <a:pt x="17267" y="549"/>
                      <a:pt x="17320" y="658"/>
                      <a:pt x="17374" y="766"/>
                    </a:cubicBezTo>
                    <a:cubicBezTo>
                      <a:pt x="17491" y="1004"/>
                      <a:pt x="17609" y="1242"/>
                      <a:pt x="17727" y="1480"/>
                    </a:cubicBezTo>
                    <a:cubicBezTo>
                      <a:pt x="17950" y="1923"/>
                      <a:pt x="18175" y="2366"/>
                      <a:pt x="18393" y="2810"/>
                    </a:cubicBezTo>
                    <a:cubicBezTo>
                      <a:pt x="18832" y="3701"/>
                      <a:pt x="19244" y="4598"/>
                      <a:pt x="19627" y="5502"/>
                    </a:cubicBezTo>
                    <a:cubicBezTo>
                      <a:pt x="20487" y="7531"/>
                      <a:pt x="21207" y="9607"/>
                      <a:pt x="21466" y="11747"/>
                    </a:cubicBezTo>
                    <a:cubicBezTo>
                      <a:pt x="21573" y="12629"/>
                      <a:pt x="21600" y="13517"/>
                      <a:pt x="21547" y="14403"/>
                    </a:cubicBezTo>
                    <a:cubicBezTo>
                      <a:pt x="21135" y="13190"/>
                      <a:pt x="19991" y="12208"/>
                      <a:pt x="18480" y="11768"/>
                    </a:cubicBezTo>
                    <a:cubicBezTo>
                      <a:pt x="15508" y="10900"/>
                      <a:pt x="12440" y="12228"/>
                      <a:pt x="9862" y="13780"/>
                    </a:cubicBezTo>
                    <a:cubicBezTo>
                      <a:pt x="8949" y="14330"/>
                      <a:pt x="8061" y="14902"/>
                      <a:pt x="7209" y="15505"/>
                    </a:cubicBezTo>
                    <a:cubicBezTo>
                      <a:pt x="6338" y="16122"/>
                      <a:pt x="5507" y="16771"/>
                      <a:pt x="4695" y="17433"/>
                    </a:cubicBezTo>
                    <a:cubicBezTo>
                      <a:pt x="3057" y="18767"/>
                      <a:pt x="1490" y="20156"/>
                      <a:pt x="0" y="21596"/>
                    </a:cubicBezTo>
                    <a:lnTo>
                      <a:pt x="16000" y="234"/>
                    </a:lnTo>
                    <a:cubicBezTo>
                      <a:pt x="16115" y="85"/>
                      <a:pt x="16324" y="-4"/>
                      <a:pt x="16548" y="1"/>
                    </a:cubicBezTo>
                    <a:cubicBezTo>
                      <a:pt x="16717" y="4"/>
                      <a:pt x="16876" y="62"/>
                      <a:pt x="16988" y="161"/>
                    </a:cubicBezTo>
                    <a:close/>
                  </a:path>
                </a:pathLst>
              </a:custGeom>
              <a:solidFill>
                <a:srgbClr val="E1626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altLang="fr-FR" sz="1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9" name="AutoShape 3">
                <a:extLst>
                  <a:ext uri="{FF2B5EF4-FFF2-40B4-BE49-F238E27FC236}">
                    <a16:creationId xmlns:a16="http://schemas.microsoft.com/office/drawing/2014/main" id="{14696CDC-AFD3-42A0-BB43-AA5ACC4FB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8408" y="717236"/>
                <a:ext cx="6704709" cy="9988552"/>
              </a:xfrm>
              <a:custGeom>
                <a:avLst/>
                <a:gdLst>
                  <a:gd name="T0" fmla="*/ 10779 w 21558"/>
                  <a:gd name="T1" fmla="*/ 10783 h 21567"/>
                  <a:gd name="T2" fmla="*/ 10779 w 21558"/>
                  <a:gd name="T3" fmla="*/ 10783 h 21567"/>
                  <a:gd name="T4" fmla="*/ 10779 w 21558"/>
                  <a:gd name="T5" fmla="*/ 10783 h 21567"/>
                  <a:gd name="T6" fmla="*/ 10779 w 21558"/>
                  <a:gd name="T7" fmla="*/ 10783 h 2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58" h="21567">
                    <a:moveTo>
                      <a:pt x="3512" y="0"/>
                    </a:moveTo>
                    <a:cubicBezTo>
                      <a:pt x="4175" y="1156"/>
                      <a:pt x="4788" y="2315"/>
                      <a:pt x="5355" y="3476"/>
                    </a:cubicBezTo>
                    <a:cubicBezTo>
                      <a:pt x="5923" y="4639"/>
                      <a:pt x="6444" y="5805"/>
                      <a:pt x="6856" y="6984"/>
                    </a:cubicBezTo>
                    <a:cubicBezTo>
                      <a:pt x="7297" y="8245"/>
                      <a:pt x="7619" y="9556"/>
                      <a:pt x="7767" y="10855"/>
                    </a:cubicBezTo>
                    <a:cubicBezTo>
                      <a:pt x="7914" y="12154"/>
                      <a:pt x="7886" y="13460"/>
                      <a:pt x="7238" y="14730"/>
                    </a:cubicBezTo>
                    <a:cubicBezTo>
                      <a:pt x="6912" y="15368"/>
                      <a:pt x="6429" y="15966"/>
                      <a:pt x="5737" y="16449"/>
                    </a:cubicBezTo>
                    <a:cubicBezTo>
                      <a:pt x="4261" y="17477"/>
                      <a:pt x="2052" y="17874"/>
                      <a:pt x="0" y="17469"/>
                    </a:cubicBezTo>
                    <a:cubicBezTo>
                      <a:pt x="736" y="17795"/>
                      <a:pt x="1499" y="18092"/>
                      <a:pt x="2286" y="18360"/>
                    </a:cubicBezTo>
                    <a:cubicBezTo>
                      <a:pt x="3025" y="18611"/>
                      <a:pt x="3785" y="18836"/>
                      <a:pt x="4555" y="19043"/>
                    </a:cubicBezTo>
                    <a:cubicBezTo>
                      <a:pt x="7143" y="19737"/>
                      <a:pt x="9835" y="20226"/>
                      <a:pt x="12548" y="20628"/>
                    </a:cubicBezTo>
                    <a:cubicBezTo>
                      <a:pt x="15191" y="21019"/>
                      <a:pt x="17864" y="21329"/>
                      <a:pt x="20558" y="21557"/>
                    </a:cubicBezTo>
                    <a:cubicBezTo>
                      <a:pt x="20900" y="21600"/>
                      <a:pt x="21247" y="21498"/>
                      <a:pt x="21431" y="21299"/>
                    </a:cubicBezTo>
                    <a:cubicBezTo>
                      <a:pt x="21587" y="21132"/>
                      <a:pt x="21600" y="20921"/>
                      <a:pt x="21465" y="20746"/>
                    </a:cubicBezTo>
                    <a:lnTo>
                      <a:pt x="3512" y="0"/>
                    </a:lnTo>
                    <a:close/>
                  </a:path>
                </a:pathLst>
              </a:custGeom>
              <a:solidFill>
                <a:srgbClr val="45688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altLang="fr-FR" sz="1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10" name="AutoShape 4">
                <a:extLst>
                  <a:ext uri="{FF2B5EF4-FFF2-40B4-BE49-F238E27FC236}">
                    <a16:creationId xmlns:a16="http://schemas.microsoft.com/office/drawing/2014/main" id="{A19A6783-E37B-48CF-8753-2999F055BD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5786259"/>
                <a:ext cx="11387244" cy="4987728"/>
              </a:xfrm>
              <a:custGeom>
                <a:avLst/>
                <a:gdLst>
                  <a:gd name="T0" fmla="+- 0 10812 25"/>
                  <a:gd name="T1" fmla="*/ T0 w 21575"/>
                  <a:gd name="T2" fmla="*/ 10800 h 21600"/>
                  <a:gd name="T3" fmla="+- 0 10812 25"/>
                  <a:gd name="T4" fmla="*/ T3 w 21575"/>
                  <a:gd name="T5" fmla="*/ 10800 h 21600"/>
                  <a:gd name="T6" fmla="+- 0 10812 25"/>
                  <a:gd name="T7" fmla="*/ T6 w 21575"/>
                  <a:gd name="T8" fmla="*/ 10800 h 21600"/>
                  <a:gd name="T9" fmla="+- 0 10812 25"/>
                  <a:gd name="T10" fmla="*/ T9 w 21575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75" h="21600">
                    <a:moveTo>
                      <a:pt x="9295" y="0"/>
                    </a:moveTo>
                    <a:cubicBezTo>
                      <a:pt x="8433" y="1842"/>
                      <a:pt x="8085" y="4539"/>
                      <a:pt x="8321" y="7079"/>
                    </a:cubicBezTo>
                    <a:cubicBezTo>
                      <a:pt x="8604" y="10122"/>
                      <a:pt x="9656" y="12421"/>
                      <a:pt x="10863" y="14178"/>
                    </a:cubicBezTo>
                    <a:cubicBezTo>
                      <a:pt x="11665" y="15344"/>
                      <a:pt x="12514" y="16273"/>
                      <a:pt x="13379" y="17055"/>
                    </a:cubicBezTo>
                    <a:cubicBezTo>
                      <a:pt x="14701" y="18250"/>
                      <a:pt x="16077" y="19120"/>
                      <a:pt x="17471" y="19853"/>
                    </a:cubicBezTo>
                    <a:cubicBezTo>
                      <a:pt x="18819" y="20562"/>
                      <a:pt x="20187" y="21146"/>
                      <a:pt x="21575" y="21600"/>
                    </a:cubicBezTo>
                    <a:lnTo>
                      <a:pt x="372" y="21590"/>
                    </a:lnTo>
                    <a:cubicBezTo>
                      <a:pt x="215" y="21557"/>
                      <a:pt x="80" y="21320"/>
                      <a:pt x="25" y="20981"/>
                    </a:cubicBezTo>
                    <a:cubicBezTo>
                      <a:pt x="-25" y="20669"/>
                      <a:pt x="1" y="20319"/>
                      <a:pt x="94" y="20064"/>
                    </a:cubicBezTo>
                    <a:cubicBezTo>
                      <a:pt x="851" y="17813"/>
                      <a:pt x="1636" y="15613"/>
                      <a:pt x="2448" y="13466"/>
                    </a:cubicBezTo>
                    <a:cubicBezTo>
                      <a:pt x="3470" y="10769"/>
                      <a:pt x="4534" y="8159"/>
                      <a:pt x="5694" y="5782"/>
                    </a:cubicBezTo>
                    <a:cubicBezTo>
                      <a:pt x="6253" y="4638"/>
                      <a:pt x="6833" y="3549"/>
                      <a:pt x="7446" y="2560"/>
                    </a:cubicBezTo>
                    <a:cubicBezTo>
                      <a:pt x="8035" y="1611"/>
                      <a:pt x="8652" y="755"/>
                      <a:pt x="9295" y="0"/>
                    </a:cubicBezTo>
                    <a:close/>
                  </a:path>
                </a:pathLst>
              </a:custGeom>
              <a:solidFill>
                <a:srgbClr val="61D1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altLang="fr-FR" sz="16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11" name="Text Box 5">
                <a:extLst>
                  <a:ext uri="{FF2B5EF4-FFF2-40B4-BE49-F238E27FC236}">
                    <a16:creationId xmlns:a16="http://schemas.microsoft.com/office/drawing/2014/main" id="{16FE3C67-487B-4FFA-9DF9-A794D91BA7E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586876" y="7663599"/>
                <a:ext cx="1558157" cy="7182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25400" tIns="25400" rIns="25400" bIns="25400" anchor="ctr">
                <a:spAutoFit/>
              </a:bodyPr>
              <a:lstStyle/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2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Piloter</a:t>
                </a:r>
              </a:p>
            </p:txBody>
          </p:sp>
          <p:sp>
            <p:nvSpPr>
              <p:cNvPr id="12" name="Text Box 6">
                <a:extLst>
                  <a:ext uri="{FF2B5EF4-FFF2-40B4-BE49-F238E27FC236}">
                    <a16:creationId xmlns:a16="http://schemas.microsoft.com/office/drawing/2014/main" id="{4D78AF77-E7EA-4CA8-AD98-E527AB8D06E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796504" y="3868637"/>
                <a:ext cx="3632794" cy="1177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/>
              <a:p>
                <a:pPr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Collecter des données</a:t>
                </a:r>
              </a:p>
              <a:p>
                <a:pPr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Identifier les opportunités</a:t>
                </a:r>
              </a:p>
              <a:p>
                <a:pPr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Synthétiser et prioriser</a:t>
                </a:r>
              </a:p>
            </p:txBody>
          </p:sp>
          <p:sp>
            <p:nvSpPr>
              <p:cNvPr id="13" name="Text Box 7">
                <a:extLst>
                  <a:ext uri="{FF2B5EF4-FFF2-40B4-BE49-F238E27FC236}">
                    <a16:creationId xmlns:a16="http://schemas.microsoft.com/office/drawing/2014/main" id="{18485E80-DC52-4D94-89A5-200C7549425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75784" y="2252858"/>
                <a:ext cx="2298763" cy="7182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25400" tIns="25400" rIns="25400" bIns="25400" anchor="ctr">
                <a:spAutoFit/>
              </a:bodyPr>
              <a:lstStyle/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2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Découvrir</a:t>
                </a:r>
              </a:p>
            </p:txBody>
          </p:sp>
          <p:sp>
            <p:nvSpPr>
              <p:cNvPr id="14" name="Text Box 8">
                <a:extLst>
                  <a:ext uri="{FF2B5EF4-FFF2-40B4-BE49-F238E27FC236}">
                    <a16:creationId xmlns:a16="http://schemas.microsoft.com/office/drawing/2014/main" id="{820EDF17-600B-4893-9322-B31256BA406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486651" y="6381977"/>
                <a:ext cx="1526096" cy="7182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25400" tIns="25400" rIns="25400" bIns="25400" anchor="ctr">
                <a:spAutoFit/>
              </a:bodyPr>
              <a:lstStyle/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2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Créer </a:t>
                </a:r>
              </a:p>
            </p:txBody>
          </p:sp>
          <p:sp>
            <p:nvSpPr>
              <p:cNvPr id="15" name="Text Box 9">
                <a:extLst>
                  <a:ext uri="{FF2B5EF4-FFF2-40B4-BE49-F238E27FC236}">
                    <a16:creationId xmlns:a16="http://schemas.microsoft.com/office/drawing/2014/main" id="{74B11CC5-E4C6-48C1-9D42-E9C86FEAA35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897840" y="7418308"/>
                <a:ext cx="2695711" cy="16416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/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Design</a:t>
                </a:r>
              </a:p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Prototyper</a:t>
                </a:r>
              </a:p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Valider</a:t>
                </a:r>
              </a:p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Itérer</a:t>
                </a:r>
              </a:p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MVP</a:t>
                </a:r>
              </a:p>
            </p:txBody>
          </p:sp>
          <p:sp>
            <p:nvSpPr>
              <p:cNvPr id="16" name="Text Box 10">
                <a:extLst>
                  <a:ext uri="{FF2B5EF4-FFF2-40B4-BE49-F238E27FC236}">
                    <a16:creationId xmlns:a16="http://schemas.microsoft.com/office/drawing/2014/main" id="{01E9FF56-FE37-4483-90B3-7A170A10843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34087" y="9223451"/>
                <a:ext cx="4421892" cy="1177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/>
              <a:p>
                <a:pPr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Lancer et tester sur site pilote </a:t>
                </a:r>
                <a:b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</a:br>
                <a:r>
                  <a:rPr lang="fr-FR" altLang="fr-FR" sz="10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Conduite de changement (humains, process, technologies)</a:t>
                </a:r>
              </a:p>
            </p:txBody>
          </p:sp>
        </p:grpSp>
        <p:pic>
          <p:nvPicPr>
            <p:cNvPr id="4" name="Image 4">
              <a:extLst>
                <a:ext uri="{FF2B5EF4-FFF2-40B4-BE49-F238E27FC236}">
                  <a16:creationId xmlns:a16="http://schemas.microsoft.com/office/drawing/2014/main" id="{CB267065-E511-4429-8EB3-38207F99E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6407" y="1411875"/>
              <a:ext cx="737851" cy="737851"/>
            </a:xfrm>
            <a:prstGeom prst="rect">
              <a:avLst/>
            </a:prstGeom>
          </p:spPr>
        </p:pic>
        <p:pic>
          <p:nvPicPr>
            <p:cNvPr id="5" name="Image 5">
              <a:extLst>
                <a:ext uri="{FF2B5EF4-FFF2-40B4-BE49-F238E27FC236}">
                  <a16:creationId xmlns:a16="http://schemas.microsoft.com/office/drawing/2014/main" id="{B5E04F68-7BF9-41E1-A07D-34C3E0F2A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5223" y="5382078"/>
              <a:ext cx="738000" cy="738000"/>
            </a:xfrm>
            <a:prstGeom prst="rect">
              <a:avLst/>
            </a:prstGeom>
          </p:spPr>
        </p:pic>
        <p:pic>
          <p:nvPicPr>
            <p:cNvPr id="6" name="Image 6">
              <a:extLst>
                <a:ext uri="{FF2B5EF4-FFF2-40B4-BE49-F238E27FC236}">
                  <a16:creationId xmlns:a16="http://schemas.microsoft.com/office/drawing/2014/main" id="{FF0D4CF6-CB99-4697-AD08-B07991ED7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260287" y="5734889"/>
              <a:ext cx="738000" cy="738000"/>
            </a:xfrm>
            <a:prstGeom prst="rect">
              <a:avLst/>
            </a:prstGeom>
          </p:spPr>
        </p:pic>
        <p:pic>
          <p:nvPicPr>
            <p:cNvPr id="7" name="Picture 2" descr="Résultat de recherche d'images pour &quot;infinite icon&quot;">
              <a:extLst>
                <a:ext uri="{FF2B5EF4-FFF2-40B4-BE49-F238E27FC236}">
                  <a16:creationId xmlns:a16="http://schemas.microsoft.com/office/drawing/2014/main" id="{307FA516-3D21-4D79-9172-956B6DF28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106" y="3944408"/>
              <a:ext cx="1201666" cy="1201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C797DF6-0A0D-44E1-9D62-CF09CE7DA4A4}"/>
              </a:ext>
            </a:extLst>
          </p:cNvPr>
          <p:cNvSpPr/>
          <p:nvPr/>
        </p:nvSpPr>
        <p:spPr>
          <a:xfrm>
            <a:off x="111813" y="1881524"/>
            <a:ext cx="49295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Montserrat-Bold"/>
              </a:rPr>
              <a:t>De l’idée au prototype à la </a:t>
            </a:r>
            <a:r>
              <a:rPr 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Montserrat-Bold"/>
              </a:rPr>
              <a:t>next</a:t>
            </a:r>
            <a:r>
              <a:rPr 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Montserrat-Bold"/>
              </a:rPr>
              <a:t> génération des solutions digitales</a:t>
            </a:r>
          </a:p>
        </p:txBody>
      </p:sp>
      <p:pic>
        <p:nvPicPr>
          <p:cNvPr id="18" name="Image 18">
            <a:extLst>
              <a:ext uri="{FF2B5EF4-FFF2-40B4-BE49-F238E27FC236}">
                <a16:creationId xmlns:a16="http://schemas.microsoft.com/office/drawing/2014/main" id="{AAEA186F-BB39-42B2-807A-CA2A414B62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971" y="1688442"/>
            <a:ext cx="262879" cy="404606"/>
          </a:xfrm>
          <a:prstGeom prst="rect">
            <a:avLst/>
          </a:prstGeom>
        </p:spPr>
      </p:pic>
      <p:pic>
        <p:nvPicPr>
          <p:cNvPr id="19" name="Picture 8" descr="Résultat de recherche d'images pour &quot;cube icon flat png&quot;">
            <a:extLst>
              <a:ext uri="{FF2B5EF4-FFF2-40B4-BE49-F238E27FC236}">
                <a16:creationId xmlns:a16="http://schemas.microsoft.com/office/drawing/2014/main" id="{B9097B29-C867-4318-9F30-87094F94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211" y="3745734"/>
            <a:ext cx="356275" cy="35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EBD1C0D1-0FA1-4A14-B231-5B4315A572C3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DESIGN KITCHEN: REDEFINIR L’UX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24" name="Image 4">
            <a:extLst>
              <a:ext uri="{FF2B5EF4-FFF2-40B4-BE49-F238E27FC236}">
                <a16:creationId xmlns:a16="http://schemas.microsoft.com/office/drawing/2014/main" id="{2FA03D77-DDE3-4FEE-A79F-955BEAB154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5" y="4595399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6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68396AA-17CD-419C-9236-43A6414E6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613" y="737584"/>
            <a:ext cx="4598773" cy="3449080"/>
          </a:xfrm>
          <a:prstGeom prst="rect">
            <a:avLst/>
          </a:prstGeom>
        </p:spPr>
      </p:pic>
      <p:sp>
        <p:nvSpPr>
          <p:cNvPr id="22" name="Forma libre 23">
            <a:extLst>
              <a:ext uri="{FF2B5EF4-FFF2-40B4-BE49-F238E27FC236}">
                <a16:creationId xmlns:a16="http://schemas.microsoft.com/office/drawing/2014/main" id="{C952ED6F-2745-4269-91A4-D1C6FCFE561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EBD1C0D1-0FA1-4A14-B231-5B4315A572C3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DESIGN KITCHEN: REDEFINIR L’UX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67" name="Rectangle à coins arrondis 46">
            <a:extLst>
              <a:ext uri="{FF2B5EF4-FFF2-40B4-BE49-F238E27FC236}">
                <a16:creationId xmlns:a16="http://schemas.microsoft.com/office/drawing/2014/main" id="{E14B0F85-37C7-461B-8488-735306D58DB4}"/>
              </a:ext>
            </a:extLst>
          </p:cNvPr>
          <p:cNvSpPr/>
          <p:nvPr/>
        </p:nvSpPr>
        <p:spPr>
          <a:xfrm>
            <a:off x="1937375" y="3319118"/>
            <a:ext cx="5269251" cy="1464231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La design 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kitchen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permet une meilleure définition de l’expérience utilisateur à travers des prototypes Quick Win, Convertir les problématiques business en idées et solutions</a:t>
            </a:r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D43EFD12-43C5-4CE4-9E78-76D8ED809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82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rma libre 23">
            <a:extLst>
              <a:ext uri="{FF2B5EF4-FFF2-40B4-BE49-F238E27FC236}">
                <a16:creationId xmlns:a16="http://schemas.microsoft.com/office/drawing/2014/main" id="{C952ED6F-2745-4269-91A4-D1C6FCFE561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EBD1C0D1-0FA1-4A14-B231-5B4315A572C3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DESIGN KITCHEN: REDEFINIR L’UX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24" name="Line 2">
            <a:extLst>
              <a:ext uri="{FF2B5EF4-FFF2-40B4-BE49-F238E27FC236}">
                <a16:creationId xmlns:a16="http://schemas.microsoft.com/office/drawing/2014/main" id="{5D6817BE-28A7-43B9-B315-2B4F32B6A6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00648" y="3031924"/>
            <a:ext cx="6837761" cy="43440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6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52AC1-2E8E-4C6A-B70D-495B064393FD}"/>
              </a:ext>
            </a:extLst>
          </p:cNvPr>
          <p:cNvGrpSpPr>
            <a:grpSpLocks/>
          </p:cNvGrpSpPr>
          <p:nvPr/>
        </p:nvGrpSpPr>
        <p:grpSpPr bwMode="auto">
          <a:xfrm>
            <a:off x="1352394" y="1787091"/>
            <a:ext cx="708287" cy="1354320"/>
            <a:chOff x="0" y="0"/>
            <a:chExt cx="1416489" cy="2708943"/>
          </a:xfrm>
        </p:grpSpPr>
        <p:sp>
          <p:nvSpPr>
            <p:cNvPr id="26" name="Line 4">
              <a:extLst>
                <a:ext uri="{FF2B5EF4-FFF2-40B4-BE49-F238E27FC236}">
                  <a16:creationId xmlns:a16="http://schemas.microsoft.com/office/drawing/2014/main" id="{92C7D0CB-8A89-44E8-BD9D-B8E66E7093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244" y="1479579"/>
              <a:ext cx="2" cy="1142052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7" name="AutoShape 5">
              <a:extLst>
                <a:ext uri="{FF2B5EF4-FFF2-40B4-BE49-F238E27FC236}">
                  <a16:creationId xmlns:a16="http://schemas.microsoft.com/office/drawing/2014/main" id="{FABC4D79-1208-4847-AF18-6668106F60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78688" y="78688"/>
              <a:ext cx="1573866" cy="1416489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DB606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A220C50-3CA6-4B1D-9CD5-2ADBF698A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97" y="2478048"/>
              <a:ext cx="230895" cy="230895"/>
            </a:xfrm>
            <a:prstGeom prst="ellipse">
              <a:avLst/>
            </a:prstGeom>
            <a:solidFill>
              <a:srgbClr val="DB606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9" name="AutoShape 7">
              <a:extLst>
                <a:ext uri="{FF2B5EF4-FFF2-40B4-BE49-F238E27FC236}">
                  <a16:creationId xmlns:a16="http://schemas.microsoft.com/office/drawing/2014/main" id="{343BEE62-8338-46F9-AE95-0CC134166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546" y="554047"/>
              <a:ext cx="414797" cy="414972"/>
            </a:xfrm>
            <a:custGeom>
              <a:avLst/>
              <a:gdLst>
                <a:gd name="T0" fmla="*/ 10740 w 21480"/>
                <a:gd name="T1" fmla="+- 0 10855 111"/>
                <a:gd name="T2" fmla="*/ 10855 h 21489"/>
                <a:gd name="T3" fmla="*/ 10740 w 21480"/>
                <a:gd name="T4" fmla="+- 0 10855 111"/>
                <a:gd name="T5" fmla="*/ 10855 h 21489"/>
                <a:gd name="T6" fmla="*/ 10740 w 21480"/>
                <a:gd name="T7" fmla="+- 0 10855 111"/>
                <a:gd name="T8" fmla="*/ 10855 h 21489"/>
                <a:gd name="T9" fmla="*/ 10740 w 21480"/>
                <a:gd name="T10" fmla="+- 0 10855 111"/>
                <a:gd name="T11" fmla="*/ 10855 h 21489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480" h="21489">
                  <a:moveTo>
                    <a:pt x="0" y="17132"/>
                  </a:moveTo>
                  <a:lnTo>
                    <a:pt x="0" y="21489"/>
                  </a:lnTo>
                  <a:lnTo>
                    <a:pt x="4608" y="21489"/>
                  </a:lnTo>
                  <a:lnTo>
                    <a:pt x="17693" y="8160"/>
                  </a:lnTo>
                  <a:lnTo>
                    <a:pt x="13085" y="3581"/>
                  </a:lnTo>
                  <a:lnTo>
                    <a:pt x="0" y="17132"/>
                  </a:lnTo>
                  <a:close/>
                  <a:moveTo>
                    <a:pt x="21121" y="4726"/>
                  </a:moveTo>
                  <a:cubicBezTo>
                    <a:pt x="21600" y="4246"/>
                    <a:pt x="21600" y="3581"/>
                    <a:pt x="21121" y="3101"/>
                  </a:cubicBezTo>
                  <a:lnTo>
                    <a:pt x="18393" y="332"/>
                  </a:lnTo>
                  <a:cubicBezTo>
                    <a:pt x="17914" y="-111"/>
                    <a:pt x="17214" y="-111"/>
                    <a:pt x="16771" y="332"/>
                  </a:cubicBezTo>
                  <a:lnTo>
                    <a:pt x="14707" y="2400"/>
                  </a:lnTo>
                  <a:lnTo>
                    <a:pt x="19057" y="7015"/>
                  </a:lnTo>
                  <a:lnTo>
                    <a:pt x="21121" y="47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2860" rIns="22860" anchor="ctr"/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defTabSz="4572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900" b="0"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sp>
        <p:nvSpPr>
          <p:cNvPr id="30" name="Line 9">
            <a:extLst>
              <a:ext uri="{FF2B5EF4-FFF2-40B4-BE49-F238E27FC236}">
                <a16:creationId xmlns:a16="http://schemas.microsoft.com/office/drawing/2014/main" id="{CCE10460-7701-4D35-99AB-72A9574234CF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2378354" y="3078797"/>
            <a:ext cx="1" cy="1213364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6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1" name="Oval 11">
            <a:extLst>
              <a:ext uri="{FF2B5EF4-FFF2-40B4-BE49-F238E27FC236}">
                <a16:creationId xmlns:a16="http://schemas.microsoft.com/office/drawing/2014/main" id="{3BE38EC8-1821-4F74-89D0-A27934024B91}"/>
              </a:ext>
            </a:extLst>
          </p:cNvPr>
          <p:cNvSpPr>
            <a:spLocks/>
          </p:cNvSpPr>
          <p:nvPr/>
        </p:nvSpPr>
        <p:spPr bwMode="auto">
          <a:xfrm rot="10800000">
            <a:off x="2320627" y="3020512"/>
            <a:ext cx="115454" cy="115435"/>
          </a:xfrm>
          <a:prstGeom prst="ellipse">
            <a:avLst/>
          </a:prstGeom>
          <a:solidFill>
            <a:srgbClr val="36526E"/>
          </a:solidFill>
          <a:ln>
            <a:noFill/>
          </a:ln>
          <a:effectLst/>
          <a:extLst/>
        </p:spPr>
        <p:txBody>
          <a:bodyPr lIns="25400" tIns="25400" rIns="25400" bIns="25400" anchor="ctr"/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6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grpSp>
        <p:nvGrpSpPr>
          <p:cNvPr id="32" name="Group 13">
            <a:extLst>
              <a:ext uri="{FF2B5EF4-FFF2-40B4-BE49-F238E27FC236}">
                <a16:creationId xmlns:a16="http://schemas.microsoft.com/office/drawing/2014/main" id="{69014CF9-36A2-4595-95EC-7E3020A20391}"/>
              </a:ext>
            </a:extLst>
          </p:cNvPr>
          <p:cNvGrpSpPr>
            <a:grpSpLocks/>
          </p:cNvGrpSpPr>
          <p:nvPr/>
        </p:nvGrpSpPr>
        <p:grpSpPr bwMode="auto">
          <a:xfrm>
            <a:off x="3342917" y="1747940"/>
            <a:ext cx="708288" cy="1354320"/>
            <a:chOff x="-1" y="-1"/>
            <a:chExt cx="1416491" cy="2708944"/>
          </a:xfrm>
        </p:grpSpPr>
        <p:sp>
          <p:nvSpPr>
            <p:cNvPr id="33" name="Line 14">
              <a:extLst>
                <a:ext uri="{FF2B5EF4-FFF2-40B4-BE49-F238E27FC236}">
                  <a16:creationId xmlns:a16="http://schemas.microsoft.com/office/drawing/2014/main" id="{4AB22DD7-385F-4248-8E0F-B2D7BC9CB7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244" y="1479579"/>
              <a:ext cx="1" cy="1142053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34" name="AutoShape 15">
              <a:extLst>
                <a:ext uri="{FF2B5EF4-FFF2-40B4-BE49-F238E27FC236}">
                  <a16:creationId xmlns:a16="http://schemas.microsoft.com/office/drawing/2014/main" id="{9E631180-5BBC-476D-9711-CE67E5B8FAD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78688" y="78688"/>
              <a:ext cx="1573866" cy="1416489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F7D0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35" name="Oval 16">
              <a:extLst>
                <a:ext uri="{FF2B5EF4-FFF2-40B4-BE49-F238E27FC236}">
                  <a16:creationId xmlns:a16="http://schemas.microsoft.com/office/drawing/2014/main" id="{BC6FD45D-4DA4-4416-BF26-04DB88693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96" y="2478048"/>
              <a:ext cx="230896" cy="230895"/>
            </a:xfrm>
            <a:prstGeom prst="ellipse">
              <a:avLst/>
            </a:prstGeom>
            <a:solidFill>
              <a:srgbClr val="F7D0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36" name="AutoShape 17">
              <a:extLst>
                <a:ext uri="{FF2B5EF4-FFF2-40B4-BE49-F238E27FC236}">
                  <a16:creationId xmlns:a16="http://schemas.microsoft.com/office/drawing/2014/main" id="{E792A317-8A6C-4F01-890F-529E8DC3B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361" y="569250"/>
              <a:ext cx="384566" cy="3845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042" y="10394"/>
                  </a:moveTo>
                  <a:lnTo>
                    <a:pt x="17459" y="10394"/>
                  </a:lnTo>
                  <a:lnTo>
                    <a:pt x="17459" y="6293"/>
                  </a:lnTo>
                  <a:cubicBezTo>
                    <a:pt x="17459" y="5116"/>
                    <a:pt x="16484" y="4101"/>
                    <a:pt x="15510" y="4101"/>
                  </a:cubicBezTo>
                  <a:lnTo>
                    <a:pt x="11368" y="4101"/>
                  </a:lnTo>
                  <a:lnTo>
                    <a:pt x="11368" y="2761"/>
                  </a:lnTo>
                  <a:cubicBezTo>
                    <a:pt x="11368" y="1177"/>
                    <a:pt x="10313" y="0"/>
                    <a:pt x="8851" y="0"/>
                  </a:cubicBezTo>
                  <a:cubicBezTo>
                    <a:pt x="7349" y="0"/>
                    <a:pt x="6090" y="1177"/>
                    <a:pt x="6090" y="2761"/>
                  </a:cubicBezTo>
                  <a:lnTo>
                    <a:pt x="6090" y="4101"/>
                  </a:lnTo>
                  <a:lnTo>
                    <a:pt x="2152" y="4101"/>
                  </a:lnTo>
                  <a:cubicBezTo>
                    <a:pt x="974" y="4101"/>
                    <a:pt x="0" y="5116"/>
                    <a:pt x="0" y="6293"/>
                  </a:cubicBezTo>
                  <a:lnTo>
                    <a:pt x="0" y="10191"/>
                  </a:lnTo>
                  <a:lnTo>
                    <a:pt x="1583" y="10191"/>
                  </a:lnTo>
                  <a:cubicBezTo>
                    <a:pt x="3126" y="10191"/>
                    <a:pt x="4304" y="11368"/>
                    <a:pt x="4304" y="12952"/>
                  </a:cubicBezTo>
                  <a:cubicBezTo>
                    <a:pt x="4304" y="14535"/>
                    <a:pt x="3126" y="15713"/>
                    <a:pt x="1583" y="15713"/>
                  </a:cubicBezTo>
                  <a:lnTo>
                    <a:pt x="0" y="15713"/>
                  </a:lnTo>
                  <a:lnTo>
                    <a:pt x="0" y="19611"/>
                  </a:lnTo>
                  <a:cubicBezTo>
                    <a:pt x="0" y="20788"/>
                    <a:pt x="974" y="21600"/>
                    <a:pt x="2152" y="21600"/>
                  </a:cubicBezTo>
                  <a:lnTo>
                    <a:pt x="5887" y="21600"/>
                  </a:lnTo>
                  <a:lnTo>
                    <a:pt x="5887" y="20017"/>
                  </a:lnTo>
                  <a:cubicBezTo>
                    <a:pt x="5887" y="18636"/>
                    <a:pt x="7349" y="17256"/>
                    <a:pt x="8851" y="17256"/>
                  </a:cubicBezTo>
                  <a:cubicBezTo>
                    <a:pt x="10313" y="17256"/>
                    <a:pt x="11571" y="18636"/>
                    <a:pt x="11571" y="20017"/>
                  </a:cubicBezTo>
                  <a:lnTo>
                    <a:pt x="11571" y="21600"/>
                  </a:lnTo>
                  <a:lnTo>
                    <a:pt x="15510" y="21600"/>
                  </a:lnTo>
                  <a:cubicBezTo>
                    <a:pt x="16484" y="21600"/>
                    <a:pt x="17459" y="20788"/>
                    <a:pt x="17459" y="19611"/>
                  </a:cubicBezTo>
                  <a:lnTo>
                    <a:pt x="17459" y="15510"/>
                  </a:lnTo>
                  <a:lnTo>
                    <a:pt x="19042" y="15510"/>
                  </a:lnTo>
                  <a:cubicBezTo>
                    <a:pt x="20423" y="15510"/>
                    <a:pt x="21600" y="14332"/>
                    <a:pt x="21600" y="12952"/>
                  </a:cubicBezTo>
                  <a:cubicBezTo>
                    <a:pt x="21600" y="11571"/>
                    <a:pt x="20423" y="10394"/>
                    <a:pt x="19042" y="10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2860" rIns="22860" anchor="ctr"/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defTabSz="4572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900" b="0"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sp>
        <p:nvSpPr>
          <p:cNvPr id="37" name="AutoShape 22">
            <a:extLst>
              <a:ext uri="{FF2B5EF4-FFF2-40B4-BE49-F238E27FC236}">
                <a16:creationId xmlns:a16="http://schemas.microsoft.com/office/drawing/2014/main" id="{BF4BE9BA-708F-44F7-8003-A700660AD920}"/>
              </a:ext>
            </a:extLst>
          </p:cNvPr>
          <p:cNvSpPr>
            <a:spLocks/>
          </p:cNvSpPr>
          <p:nvPr/>
        </p:nvSpPr>
        <p:spPr bwMode="auto">
          <a:xfrm rot="10800000">
            <a:off x="6041106" y="3884629"/>
            <a:ext cx="171814" cy="1935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80" y="2662"/>
                </a:moveTo>
                <a:lnTo>
                  <a:pt x="12869" y="0"/>
                </a:lnTo>
                <a:lnTo>
                  <a:pt x="0" y="0"/>
                </a:lnTo>
                <a:lnTo>
                  <a:pt x="0" y="21600"/>
                </a:lnTo>
                <a:lnTo>
                  <a:pt x="3005" y="21600"/>
                </a:lnTo>
                <a:lnTo>
                  <a:pt x="3005" y="12659"/>
                </a:lnTo>
                <a:lnTo>
                  <a:pt x="10942" y="12659"/>
                </a:lnTo>
                <a:lnTo>
                  <a:pt x="11509" y="15321"/>
                </a:lnTo>
                <a:lnTo>
                  <a:pt x="21600" y="15321"/>
                </a:lnTo>
                <a:lnTo>
                  <a:pt x="21600" y="2662"/>
                </a:lnTo>
                <a:lnTo>
                  <a:pt x="13380" y="2662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2860" rIns="22860" anchor="ctr"/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defTabSz="45720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900" b="0"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DD9DCC72-6F41-4697-9F82-3C3E9CF78FFD}"/>
              </a:ext>
            </a:extLst>
          </p:cNvPr>
          <p:cNvGrpSpPr>
            <a:grpSpLocks/>
          </p:cNvGrpSpPr>
          <p:nvPr/>
        </p:nvGrpSpPr>
        <p:grpSpPr bwMode="auto">
          <a:xfrm>
            <a:off x="4983654" y="1747940"/>
            <a:ext cx="708288" cy="1354320"/>
            <a:chOff x="-1" y="-1"/>
            <a:chExt cx="1416491" cy="2708944"/>
          </a:xfrm>
        </p:grpSpPr>
        <p:sp>
          <p:nvSpPr>
            <p:cNvPr id="39" name="Line 24">
              <a:extLst>
                <a:ext uri="{FF2B5EF4-FFF2-40B4-BE49-F238E27FC236}">
                  <a16:creationId xmlns:a16="http://schemas.microsoft.com/office/drawing/2014/main" id="{7FFA8C43-C605-4914-A376-1CF31A8EBC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244" y="1479579"/>
              <a:ext cx="1" cy="1142053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40" name="AutoShape 25">
              <a:extLst>
                <a:ext uri="{FF2B5EF4-FFF2-40B4-BE49-F238E27FC236}">
                  <a16:creationId xmlns:a16="http://schemas.microsoft.com/office/drawing/2014/main" id="{A18B1A84-8132-4F9A-A6EA-3473BAA920C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78688" y="78688"/>
              <a:ext cx="1573866" cy="1416489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71CCA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41" name="Oval 26">
              <a:extLst>
                <a:ext uri="{FF2B5EF4-FFF2-40B4-BE49-F238E27FC236}">
                  <a16:creationId xmlns:a16="http://schemas.microsoft.com/office/drawing/2014/main" id="{640DD855-A370-40E8-963D-A37FECBC3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98" y="2478048"/>
              <a:ext cx="230895" cy="230895"/>
            </a:xfrm>
            <a:prstGeom prst="ellipse">
              <a:avLst/>
            </a:prstGeom>
            <a:solidFill>
              <a:srgbClr val="71CCA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42" name="AutoShape 27">
              <a:extLst>
                <a:ext uri="{FF2B5EF4-FFF2-40B4-BE49-F238E27FC236}">
                  <a16:creationId xmlns:a16="http://schemas.microsoft.com/office/drawing/2014/main" id="{7E8AB952-61AA-4515-89D3-CC74C6566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342" y="553591"/>
              <a:ext cx="441248" cy="41588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1" y="17459"/>
                  </a:moveTo>
                  <a:lnTo>
                    <a:pt x="17497" y="21600"/>
                  </a:lnTo>
                  <a:lnTo>
                    <a:pt x="15848" y="13532"/>
                  </a:lnTo>
                  <a:lnTo>
                    <a:pt x="21600" y="8281"/>
                  </a:lnTo>
                  <a:lnTo>
                    <a:pt x="13797" y="7428"/>
                  </a:lnTo>
                  <a:lnTo>
                    <a:pt x="10901" y="0"/>
                  </a:lnTo>
                  <a:lnTo>
                    <a:pt x="7844" y="7428"/>
                  </a:lnTo>
                  <a:lnTo>
                    <a:pt x="0" y="8281"/>
                  </a:lnTo>
                  <a:lnTo>
                    <a:pt x="5993" y="13532"/>
                  </a:lnTo>
                  <a:lnTo>
                    <a:pt x="4143" y="21600"/>
                  </a:lnTo>
                  <a:lnTo>
                    <a:pt x="10901" y="1745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2860" rIns="22860" anchor="ctr"/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defTabSz="4572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900" b="0"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grpSp>
        <p:nvGrpSpPr>
          <p:cNvPr id="43" name="Group 28">
            <a:extLst>
              <a:ext uri="{FF2B5EF4-FFF2-40B4-BE49-F238E27FC236}">
                <a16:creationId xmlns:a16="http://schemas.microsoft.com/office/drawing/2014/main" id="{C9E54D5D-4D2D-4A60-8A58-03CB9EE48B8C}"/>
              </a:ext>
            </a:extLst>
          </p:cNvPr>
          <p:cNvGrpSpPr>
            <a:grpSpLocks/>
          </p:cNvGrpSpPr>
          <p:nvPr/>
        </p:nvGrpSpPr>
        <p:grpSpPr bwMode="auto">
          <a:xfrm>
            <a:off x="7430121" y="1729373"/>
            <a:ext cx="708288" cy="1354320"/>
            <a:chOff x="-1" y="-1"/>
            <a:chExt cx="1416491" cy="2708944"/>
          </a:xfrm>
        </p:grpSpPr>
        <p:sp>
          <p:nvSpPr>
            <p:cNvPr id="44" name="Line 29">
              <a:extLst>
                <a:ext uri="{FF2B5EF4-FFF2-40B4-BE49-F238E27FC236}">
                  <a16:creationId xmlns:a16="http://schemas.microsoft.com/office/drawing/2014/main" id="{82DA3EF5-585D-42BE-873D-8BDFB63F00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244" y="1479579"/>
              <a:ext cx="1" cy="1142053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45" name="AutoShape 30">
              <a:extLst>
                <a:ext uri="{FF2B5EF4-FFF2-40B4-BE49-F238E27FC236}">
                  <a16:creationId xmlns:a16="http://schemas.microsoft.com/office/drawing/2014/main" id="{594DC0CC-F0DF-4D76-A7DA-20F73B923C1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78688" y="78688"/>
              <a:ext cx="1573866" cy="1416489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6B9B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46" name="Oval 31">
              <a:extLst>
                <a:ext uri="{FF2B5EF4-FFF2-40B4-BE49-F238E27FC236}">
                  <a16:creationId xmlns:a16="http://schemas.microsoft.com/office/drawing/2014/main" id="{A00DC6D1-E131-4E78-B751-393B1251C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96" y="2478048"/>
              <a:ext cx="230896" cy="230895"/>
            </a:xfrm>
            <a:prstGeom prst="ellipse">
              <a:avLst/>
            </a:prstGeom>
            <a:solidFill>
              <a:srgbClr val="6B9B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47" name="AutoShape 32">
              <a:extLst>
                <a:ext uri="{FF2B5EF4-FFF2-40B4-BE49-F238E27FC236}">
                  <a16:creationId xmlns:a16="http://schemas.microsoft.com/office/drawing/2014/main" id="{0643335A-DAD5-4F44-B62C-CCE89C529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144" y="577162"/>
              <a:ext cx="462986" cy="39414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10800"/>
                  </a:lnTo>
                  <a:lnTo>
                    <a:pt x="0" y="0"/>
                  </a:lnTo>
                  <a:lnTo>
                    <a:pt x="0" y="8280"/>
                  </a:lnTo>
                  <a:lnTo>
                    <a:pt x="15527" y="10800"/>
                  </a:lnTo>
                  <a:lnTo>
                    <a:pt x="0" y="13095"/>
                  </a:lnTo>
                  <a:lnTo>
                    <a:pt x="0" y="2160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2860" rIns="22860" anchor="ctr"/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defTabSz="4572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900" b="0"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sp>
        <p:nvSpPr>
          <p:cNvPr id="48" name="Line 34">
            <a:extLst>
              <a:ext uri="{FF2B5EF4-FFF2-40B4-BE49-F238E27FC236}">
                <a16:creationId xmlns:a16="http://schemas.microsoft.com/office/drawing/2014/main" id="{B1FAA001-99B1-450C-BE24-1F1F4F5D6A78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6309921" y="3052873"/>
            <a:ext cx="1" cy="1203609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6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49" name="Oval 36">
            <a:extLst>
              <a:ext uri="{FF2B5EF4-FFF2-40B4-BE49-F238E27FC236}">
                <a16:creationId xmlns:a16="http://schemas.microsoft.com/office/drawing/2014/main" id="{F67385E5-3752-4134-8723-DCB4DC0E51BB}"/>
              </a:ext>
            </a:extLst>
          </p:cNvPr>
          <p:cNvSpPr>
            <a:spLocks/>
          </p:cNvSpPr>
          <p:nvPr/>
        </p:nvSpPr>
        <p:spPr bwMode="auto">
          <a:xfrm rot="10800000">
            <a:off x="6252194" y="2987434"/>
            <a:ext cx="115455" cy="115435"/>
          </a:xfrm>
          <a:prstGeom prst="ellipse">
            <a:avLst/>
          </a:prstGeom>
          <a:solidFill>
            <a:srgbClr val="36526E"/>
          </a:solidFill>
          <a:ln>
            <a:noFill/>
          </a:ln>
          <a:effectLst/>
          <a:extLst/>
        </p:spPr>
        <p:txBody>
          <a:bodyPr lIns="25400" tIns="25400" rIns="25400" bIns="25400" anchor="ctr"/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6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grpSp>
        <p:nvGrpSpPr>
          <p:cNvPr id="50" name="Group 39">
            <a:extLst>
              <a:ext uri="{FF2B5EF4-FFF2-40B4-BE49-F238E27FC236}">
                <a16:creationId xmlns:a16="http://schemas.microsoft.com/office/drawing/2014/main" id="{EDD3B352-74F4-4838-A5FC-C35DD3D0D2D6}"/>
              </a:ext>
            </a:extLst>
          </p:cNvPr>
          <p:cNvGrpSpPr>
            <a:grpSpLocks/>
          </p:cNvGrpSpPr>
          <p:nvPr/>
        </p:nvGrpSpPr>
        <p:grpSpPr bwMode="auto">
          <a:xfrm>
            <a:off x="146698" y="1518147"/>
            <a:ext cx="1247595" cy="1207465"/>
            <a:chOff x="1381277" y="-12373"/>
            <a:chExt cx="2797763" cy="2415200"/>
          </a:xfrm>
        </p:grpSpPr>
        <p:sp>
          <p:nvSpPr>
            <p:cNvPr id="51" name="Text Box 40">
              <a:extLst>
                <a:ext uri="{FF2B5EF4-FFF2-40B4-BE49-F238E27FC236}">
                  <a16:creationId xmlns:a16="http://schemas.microsoft.com/office/drawing/2014/main" id="{4AF7F998-8281-496E-AE44-B6B2EE94B3B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81277" y="-12373"/>
              <a:ext cx="2797763" cy="4719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5400" tIns="25400" rIns="25400" bIns="25400" anchor="ctr">
              <a:spAutoFit/>
            </a:bodyPr>
            <a:lstStyle/>
            <a:p>
              <a:pPr algn="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Découverte</a:t>
              </a:r>
            </a:p>
          </p:txBody>
        </p:sp>
        <p:sp>
          <p:nvSpPr>
            <p:cNvPr id="52" name="Text Box 41">
              <a:extLst>
                <a:ext uri="{FF2B5EF4-FFF2-40B4-BE49-F238E27FC236}">
                  <a16:creationId xmlns:a16="http://schemas.microsoft.com/office/drawing/2014/main" id="{39A30538-AFF5-48F2-A849-E7FE115D4DF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81277" y="638044"/>
              <a:ext cx="2588124" cy="17647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5400" tIns="25400" rIns="25400" bIns="25400">
              <a:spAutoFit/>
            </a:bodyPr>
            <a:lstStyle/>
            <a:p>
              <a:pPr algn="r" defTabSz="41275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Idéation</a:t>
              </a:r>
            </a:p>
            <a:p>
              <a:pPr algn="r" defTabSz="41275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Priorisation</a:t>
              </a:r>
            </a:p>
            <a:p>
              <a:pPr algn="r" defTabSz="41275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Future </a:t>
              </a:r>
              <a:r>
                <a:rPr lang="fr-FR" altLang="fr-F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Mapping</a:t>
              </a:r>
              <a:endParaRPr lang="fr-FR" alt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 algn="r" defTabSz="41275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Analytics</a:t>
              </a: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 avancés</a:t>
              </a:r>
            </a:p>
            <a:p>
              <a:pPr algn="r" defTabSz="41275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Moteurs d’activité</a:t>
              </a:r>
            </a:p>
            <a:p>
              <a:pPr algn="r" defTabSz="41275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User </a:t>
              </a:r>
              <a:r>
                <a:rPr lang="fr-FR" altLang="fr-F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Research</a:t>
              </a:r>
              <a:endParaRPr lang="fr-FR" alt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3" name="Group 48">
            <a:extLst>
              <a:ext uri="{FF2B5EF4-FFF2-40B4-BE49-F238E27FC236}">
                <a16:creationId xmlns:a16="http://schemas.microsoft.com/office/drawing/2014/main" id="{4CEFD47E-83A7-4646-A752-D471A96BDA67}"/>
              </a:ext>
            </a:extLst>
          </p:cNvPr>
          <p:cNvGrpSpPr>
            <a:grpSpLocks/>
          </p:cNvGrpSpPr>
          <p:nvPr/>
        </p:nvGrpSpPr>
        <p:grpSpPr bwMode="auto">
          <a:xfrm>
            <a:off x="3259922" y="3370678"/>
            <a:ext cx="1598926" cy="1068965"/>
            <a:chOff x="981381" y="-12373"/>
            <a:chExt cx="3197659" cy="2138169"/>
          </a:xfrm>
        </p:grpSpPr>
        <p:sp>
          <p:nvSpPr>
            <p:cNvPr id="54" name="Text Box 49">
              <a:extLst>
                <a:ext uri="{FF2B5EF4-FFF2-40B4-BE49-F238E27FC236}">
                  <a16:creationId xmlns:a16="http://schemas.microsoft.com/office/drawing/2014/main" id="{55C05760-624F-45CF-AB92-231BB87C521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81381" y="-12373"/>
              <a:ext cx="3197659" cy="4719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5400" tIns="25400" rIns="25400" bIns="25400" anchor="ctr">
              <a:spAutoFit/>
            </a:bodyPr>
            <a:lstStyle/>
            <a:p>
              <a:pPr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Prototypage rapide</a:t>
              </a:r>
            </a:p>
          </p:txBody>
        </p:sp>
        <p:sp>
          <p:nvSpPr>
            <p:cNvPr id="55" name="Text Box 50">
              <a:extLst>
                <a:ext uri="{FF2B5EF4-FFF2-40B4-BE49-F238E27FC236}">
                  <a16:creationId xmlns:a16="http://schemas.microsoft.com/office/drawing/2014/main" id="{A9979553-0905-4ECE-B7E8-CF6DFB44FEA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81381" y="638044"/>
              <a:ext cx="2988020" cy="1487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5400" tIns="25400" rIns="25400" bIns="25400">
              <a:spAutoFit/>
            </a:bodyPr>
            <a:lstStyle/>
            <a:p>
              <a:pPr defTabSz="41275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Prototypage rapide pour recueillir un feedback et corriger la stratégie UX</a:t>
              </a:r>
            </a:p>
            <a:p>
              <a:pPr defTabSz="41275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Intégration du feedback des métiers et affinage des idée</a:t>
              </a:r>
            </a:p>
          </p:txBody>
        </p:sp>
      </p:grpSp>
      <p:grpSp>
        <p:nvGrpSpPr>
          <p:cNvPr id="56" name="Group 51">
            <a:extLst>
              <a:ext uri="{FF2B5EF4-FFF2-40B4-BE49-F238E27FC236}">
                <a16:creationId xmlns:a16="http://schemas.microsoft.com/office/drawing/2014/main" id="{B450ED67-47D9-451F-850B-45520E85E984}"/>
              </a:ext>
            </a:extLst>
          </p:cNvPr>
          <p:cNvGrpSpPr>
            <a:grpSpLocks/>
          </p:cNvGrpSpPr>
          <p:nvPr/>
        </p:nvGrpSpPr>
        <p:grpSpPr bwMode="auto">
          <a:xfrm>
            <a:off x="5779036" y="1737479"/>
            <a:ext cx="1494102" cy="930466"/>
            <a:chOff x="209639" y="-12373"/>
            <a:chExt cx="3969401" cy="1861140"/>
          </a:xfrm>
        </p:grpSpPr>
        <p:sp>
          <p:nvSpPr>
            <p:cNvPr id="57" name="Text Box 52">
              <a:extLst>
                <a:ext uri="{FF2B5EF4-FFF2-40B4-BE49-F238E27FC236}">
                  <a16:creationId xmlns:a16="http://schemas.microsoft.com/office/drawing/2014/main" id="{1327D59D-A57F-4166-A819-DBAC835DDEA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09639" y="-12373"/>
              <a:ext cx="3969401" cy="4719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5400" tIns="25400" rIns="25400" bIns="25400" anchor="ctr">
              <a:spAutoFit/>
            </a:bodyPr>
            <a:lstStyle/>
            <a:p>
              <a:pPr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Lean Product </a:t>
              </a:r>
            </a:p>
          </p:txBody>
        </p:sp>
        <p:sp>
          <p:nvSpPr>
            <p:cNvPr id="58" name="Text Box 53">
              <a:extLst>
                <a:ext uri="{FF2B5EF4-FFF2-40B4-BE49-F238E27FC236}">
                  <a16:creationId xmlns:a16="http://schemas.microsoft.com/office/drawing/2014/main" id="{813078CC-C636-4916-88A8-8E87C588BD6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09642" y="638044"/>
              <a:ext cx="3969398" cy="1210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5400" tIns="25400" rIns="25400" bIns="25400">
              <a:spAutoFit/>
            </a:bodyPr>
            <a:lstStyle/>
            <a:p>
              <a:pPr defTabSz="41275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Définition les </a:t>
              </a:r>
              <a:r>
                <a:rPr lang="fr-FR" altLang="fr-F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usertories</a:t>
              </a: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, le MVP, la </a:t>
              </a:r>
              <a:r>
                <a:rPr lang="fr-FR" altLang="fr-F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Roadmap</a:t>
              </a: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, les utilisateurs cibles, les critères de succès</a:t>
              </a:r>
            </a:p>
          </p:txBody>
        </p:sp>
      </p:grpSp>
      <p:grpSp>
        <p:nvGrpSpPr>
          <p:cNvPr id="59" name="Group 54">
            <a:extLst>
              <a:ext uri="{FF2B5EF4-FFF2-40B4-BE49-F238E27FC236}">
                <a16:creationId xmlns:a16="http://schemas.microsoft.com/office/drawing/2014/main" id="{2C86825B-9718-44E3-A504-341716A2B517}"/>
              </a:ext>
            </a:extLst>
          </p:cNvPr>
          <p:cNvGrpSpPr>
            <a:grpSpLocks/>
          </p:cNvGrpSpPr>
          <p:nvPr/>
        </p:nvGrpSpPr>
        <p:grpSpPr bwMode="auto">
          <a:xfrm>
            <a:off x="7597160" y="3266308"/>
            <a:ext cx="1469232" cy="884298"/>
            <a:chOff x="1240753" y="-197059"/>
            <a:chExt cx="2938287" cy="1768794"/>
          </a:xfrm>
        </p:grpSpPr>
        <p:sp>
          <p:nvSpPr>
            <p:cNvPr id="60" name="Text Box 55">
              <a:extLst>
                <a:ext uri="{FF2B5EF4-FFF2-40B4-BE49-F238E27FC236}">
                  <a16:creationId xmlns:a16="http://schemas.microsoft.com/office/drawing/2014/main" id="{1A7DCF90-C675-4816-91BA-E226113DA11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40753" y="-197059"/>
              <a:ext cx="2938287" cy="4719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5400" tIns="25400" rIns="25400" bIns="25400" anchor="ctr">
              <a:spAutoFit/>
            </a:bodyPr>
            <a:lstStyle/>
            <a:p>
              <a:pPr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Industrialisation</a:t>
              </a:r>
            </a:p>
          </p:txBody>
        </p:sp>
        <p:sp>
          <p:nvSpPr>
            <p:cNvPr id="61" name="Text Box 56">
              <a:extLst>
                <a:ext uri="{FF2B5EF4-FFF2-40B4-BE49-F238E27FC236}">
                  <a16:creationId xmlns:a16="http://schemas.microsoft.com/office/drawing/2014/main" id="{EEAA53FE-5434-4341-95C9-C61CE1E3309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40753" y="638043"/>
              <a:ext cx="2728648" cy="9336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5400" tIns="25400" rIns="25400" bIns="25400">
              <a:spAutoFit/>
            </a:bodyPr>
            <a:lstStyle/>
            <a:p>
              <a:pPr defTabSz="41275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Transformation de l’idée de la phase design au produit réel</a:t>
              </a:r>
            </a:p>
          </p:txBody>
        </p:sp>
      </p:grpSp>
      <p:sp>
        <p:nvSpPr>
          <p:cNvPr id="62" name="Text Box 58">
            <a:extLst>
              <a:ext uri="{FF2B5EF4-FFF2-40B4-BE49-F238E27FC236}">
                <a16:creationId xmlns:a16="http://schemas.microsoft.com/office/drawing/2014/main" id="{0DAC8C98-24E3-4EF2-BA65-53A2220180C2}"/>
              </a:ext>
            </a:extLst>
          </p:cNvPr>
          <p:cNvSpPr txBox="1">
            <a:spLocks/>
          </p:cNvSpPr>
          <p:nvPr/>
        </p:nvSpPr>
        <p:spPr bwMode="auto">
          <a:xfrm>
            <a:off x="1333532" y="2755081"/>
            <a:ext cx="2089647" cy="23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Prérequis</a:t>
            </a:r>
          </a:p>
        </p:txBody>
      </p:sp>
      <p:sp>
        <p:nvSpPr>
          <p:cNvPr id="63" name="Triangle isocèle 41">
            <a:extLst>
              <a:ext uri="{FF2B5EF4-FFF2-40B4-BE49-F238E27FC236}">
                <a16:creationId xmlns:a16="http://schemas.microsoft.com/office/drawing/2014/main" id="{2C9134E6-9138-4444-9C80-72CA13F2A3D5}"/>
              </a:ext>
            </a:extLst>
          </p:cNvPr>
          <p:cNvSpPr/>
          <p:nvPr/>
        </p:nvSpPr>
        <p:spPr>
          <a:xfrm>
            <a:off x="1754465" y="4281548"/>
            <a:ext cx="1247775" cy="342900"/>
          </a:xfrm>
          <a:prstGeom prst="triangle">
            <a:avLst/>
          </a:prstGeom>
          <a:solidFill>
            <a:srgbClr val="36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Triangle isocèle 42">
            <a:extLst>
              <a:ext uri="{FF2B5EF4-FFF2-40B4-BE49-F238E27FC236}">
                <a16:creationId xmlns:a16="http://schemas.microsoft.com/office/drawing/2014/main" id="{5A1AA824-CDF9-4BC5-93EA-3D2C1F921AAB}"/>
              </a:ext>
            </a:extLst>
          </p:cNvPr>
          <p:cNvSpPr/>
          <p:nvPr/>
        </p:nvSpPr>
        <p:spPr>
          <a:xfrm>
            <a:off x="5686033" y="4248470"/>
            <a:ext cx="1247775" cy="342900"/>
          </a:xfrm>
          <a:prstGeom prst="triangle">
            <a:avLst/>
          </a:prstGeom>
          <a:solidFill>
            <a:srgbClr val="36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Text Box 58">
            <a:extLst>
              <a:ext uri="{FF2B5EF4-FFF2-40B4-BE49-F238E27FC236}">
                <a16:creationId xmlns:a16="http://schemas.microsoft.com/office/drawing/2014/main" id="{47CA5B6B-D7FE-410D-ABE5-2E4B7C33507D}"/>
              </a:ext>
            </a:extLst>
          </p:cNvPr>
          <p:cNvSpPr txBox="1">
            <a:spLocks/>
          </p:cNvSpPr>
          <p:nvPr/>
        </p:nvSpPr>
        <p:spPr bwMode="auto">
          <a:xfrm>
            <a:off x="2012151" y="4434652"/>
            <a:ext cx="732408" cy="189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Conception</a:t>
            </a:r>
          </a:p>
        </p:txBody>
      </p:sp>
      <p:sp>
        <p:nvSpPr>
          <p:cNvPr id="66" name="Text Box 58">
            <a:extLst>
              <a:ext uri="{FF2B5EF4-FFF2-40B4-BE49-F238E27FC236}">
                <a16:creationId xmlns:a16="http://schemas.microsoft.com/office/drawing/2014/main" id="{427B0E53-A920-4FC6-9930-2C1527398B41}"/>
              </a:ext>
            </a:extLst>
          </p:cNvPr>
          <p:cNvSpPr txBox="1">
            <a:spLocks/>
          </p:cNvSpPr>
          <p:nvPr/>
        </p:nvSpPr>
        <p:spPr bwMode="auto">
          <a:xfrm>
            <a:off x="5943715" y="4401574"/>
            <a:ext cx="778723" cy="189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Mise en </a:t>
            </a:r>
            <a:r>
              <a:rPr lang="fr-FR" altLang="fr-FR" sz="9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prod</a:t>
            </a:r>
            <a:endParaRPr lang="fr-FR" altLang="fr-FR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7" name="Image 4">
            <a:extLst>
              <a:ext uri="{FF2B5EF4-FFF2-40B4-BE49-F238E27FC236}">
                <a16:creationId xmlns:a16="http://schemas.microsoft.com/office/drawing/2014/main" id="{CE924DA1-F1C0-4525-A749-964D57797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33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rma libre 23">
            <a:extLst>
              <a:ext uri="{FF2B5EF4-FFF2-40B4-BE49-F238E27FC236}">
                <a16:creationId xmlns:a16="http://schemas.microsoft.com/office/drawing/2014/main" id="{C952ED6F-2745-4269-91A4-D1C6FCFE561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EBD1C0D1-0FA1-4A14-B231-5B4315A572C3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BUILD : DEVELOPPEMENT DE SOLUTIONS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31" name="Rectangle à coins arrondis 66">
            <a:extLst>
              <a:ext uri="{FF2B5EF4-FFF2-40B4-BE49-F238E27FC236}">
                <a16:creationId xmlns:a16="http://schemas.microsoft.com/office/drawing/2014/main" id="{1DEB52DD-CB30-4AD5-95C1-9AAEBEF2FE6F}"/>
              </a:ext>
            </a:extLst>
          </p:cNvPr>
          <p:cNvSpPr/>
          <p:nvPr/>
        </p:nvSpPr>
        <p:spPr>
          <a:xfrm>
            <a:off x="1066634" y="2121523"/>
            <a:ext cx="7237105" cy="1464231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Owner</a:t>
            </a:r>
            <a:r>
              <a:rPr 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: Digital </a:t>
            </a:r>
            <a:r>
              <a:rPr 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Factory</a:t>
            </a:r>
            <a:endParaRPr lang="fr-FR" sz="1600" spc="300" dirty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Support: Client interne, instances de gouvernance, infrastructure, réseau,…</a:t>
            </a:r>
          </a:p>
          <a:p>
            <a:pPr algn="ctr"/>
            <a:r>
              <a:rPr 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Analyse de gap: client interne pour livrer un feedback à travers le l’analyse de gap et les KPI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A0B0D80-ADED-4165-8A40-041676A98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66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rma libre 23">
            <a:extLst>
              <a:ext uri="{FF2B5EF4-FFF2-40B4-BE49-F238E27FC236}">
                <a16:creationId xmlns:a16="http://schemas.microsoft.com/office/drawing/2014/main" id="{C952ED6F-2745-4269-91A4-D1C6FCFE561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EBD1C0D1-0FA1-4A14-B231-5B4315A572C3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BUILD : DEVELOPPEMENT DE SOLUTIONS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67" name="Picture 66" descr="Résultat de recherche d'images pour &quot;cycle icon png&quot;">
            <a:extLst>
              <a:ext uri="{FF2B5EF4-FFF2-40B4-BE49-F238E27FC236}">
                <a16:creationId xmlns:a16="http://schemas.microsoft.com/office/drawing/2014/main" id="{9C50D11B-0447-4F2C-BB1E-FB1E958D6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804" y="2582584"/>
            <a:ext cx="368603" cy="36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Line 2">
            <a:extLst>
              <a:ext uri="{FF2B5EF4-FFF2-40B4-BE49-F238E27FC236}">
                <a16:creationId xmlns:a16="http://schemas.microsoft.com/office/drawing/2014/main" id="{A2ADE837-5739-4BA0-9A3A-43AAC5675D1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47" y="2991886"/>
            <a:ext cx="7224169" cy="0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grpSp>
        <p:nvGrpSpPr>
          <p:cNvPr id="69" name="Group 3">
            <a:extLst>
              <a:ext uri="{FF2B5EF4-FFF2-40B4-BE49-F238E27FC236}">
                <a16:creationId xmlns:a16="http://schemas.microsoft.com/office/drawing/2014/main" id="{E4B232AD-C88E-408C-926A-5C19DFF600DB}"/>
              </a:ext>
            </a:extLst>
          </p:cNvPr>
          <p:cNvGrpSpPr>
            <a:grpSpLocks/>
          </p:cNvGrpSpPr>
          <p:nvPr/>
        </p:nvGrpSpPr>
        <p:grpSpPr bwMode="auto">
          <a:xfrm>
            <a:off x="464318" y="2011679"/>
            <a:ext cx="531215" cy="1015740"/>
            <a:chOff x="0" y="0"/>
            <a:chExt cx="1416489" cy="2708943"/>
          </a:xfrm>
        </p:grpSpPr>
        <p:sp>
          <p:nvSpPr>
            <p:cNvPr id="70" name="Line 4">
              <a:extLst>
                <a:ext uri="{FF2B5EF4-FFF2-40B4-BE49-F238E27FC236}">
                  <a16:creationId xmlns:a16="http://schemas.microsoft.com/office/drawing/2014/main" id="{2865DA32-AADF-433F-910B-E410BC6C46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244" y="1479579"/>
              <a:ext cx="1" cy="1142053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71" name="AutoShape 5">
              <a:extLst>
                <a:ext uri="{FF2B5EF4-FFF2-40B4-BE49-F238E27FC236}">
                  <a16:creationId xmlns:a16="http://schemas.microsoft.com/office/drawing/2014/main" id="{8C6E440E-82C1-4299-B84E-ACDA2064292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78688" y="78688"/>
              <a:ext cx="1573866" cy="1416489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DB606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72" name="Oval 6">
              <a:extLst>
                <a:ext uri="{FF2B5EF4-FFF2-40B4-BE49-F238E27FC236}">
                  <a16:creationId xmlns:a16="http://schemas.microsoft.com/office/drawing/2014/main" id="{2090988C-F8F6-47D7-89F0-1AC361271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97" y="2478048"/>
              <a:ext cx="230895" cy="230895"/>
            </a:xfrm>
            <a:prstGeom prst="ellipse">
              <a:avLst/>
            </a:prstGeom>
            <a:solidFill>
              <a:srgbClr val="DB606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grpSp>
        <p:nvGrpSpPr>
          <p:cNvPr id="73" name="Group 13">
            <a:extLst>
              <a:ext uri="{FF2B5EF4-FFF2-40B4-BE49-F238E27FC236}">
                <a16:creationId xmlns:a16="http://schemas.microsoft.com/office/drawing/2014/main" id="{8CD694B0-78D0-4019-ACB4-DCC4D142E4CE}"/>
              </a:ext>
            </a:extLst>
          </p:cNvPr>
          <p:cNvGrpSpPr>
            <a:grpSpLocks/>
          </p:cNvGrpSpPr>
          <p:nvPr/>
        </p:nvGrpSpPr>
        <p:grpSpPr bwMode="auto">
          <a:xfrm>
            <a:off x="2257794" y="2011679"/>
            <a:ext cx="531215" cy="1015740"/>
            <a:chOff x="0" y="0"/>
            <a:chExt cx="1416489" cy="2708943"/>
          </a:xfrm>
        </p:grpSpPr>
        <p:sp>
          <p:nvSpPr>
            <p:cNvPr id="74" name="Line 14">
              <a:extLst>
                <a:ext uri="{FF2B5EF4-FFF2-40B4-BE49-F238E27FC236}">
                  <a16:creationId xmlns:a16="http://schemas.microsoft.com/office/drawing/2014/main" id="{F268E434-70FB-44B2-82DF-878F5AFD13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244" y="1479579"/>
              <a:ext cx="1" cy="1142053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75" name="AutoShape 15">
              <a:extLst>
                <a:ext uri="{FF2B5EF4-FFF2-40B4-BE49-F238E27FC236}">
                  <a16:creationId xmlns:a16="http://schemas.microsoft.com/office/drawing/2014/main" id="{255A115B-9659-40E8-A9AD-715648E300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78688" y="78688"/>
              <a:ext cx="1573866" cy="1416489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F7D0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76" name="Oval 16">
              <a:extLst>
                <a:ext uri="{FF2B5EF4-FFF2-40B4-BE49-F238E27FC236}">
                  <a16:creationId xmlns:a16="http://schemas.microsoft.com/office/drawing/2014/main" id="{20A01567-6BC0-4808-9016-F8DDFB933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96" y="2478048"/>
              <a:ext cx="230896" cy="230895"/>
            </a:xfrm>
            <a:prstGeom prst="ellipse">
              <a:avLst/>
            </a:prstGeom>
            <a:solidFill>
              <a:srgbClr val="F7D0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sp>
        <p:nvSpPr>
          <p:cNvPr id="77" name="AutoShape 22">
            <a:extLst>
              <a:ext uri="{FF2B5EF4-FFF2-40B4-BE49-F238E27FC236}">
                <a16:creationId xmlns:a16="http://schemas.microsoft.com/office/drawing/2014/main" id="{F5C64F54-0928-43F4-A4B4-28B11B634BF0}"/>
              </a:ext>
            </a:extLst>
          </p:cNvPr>
          <p:cNvSpPr>
            <a:spLocks/>
          </p:cNvSpPr>
          <p:nvPr/>
        </p:nvSpPr>
        <p:spPr bwMode="auto">
          <a:xfrm rot="10800000">
            <a:off x="3309122" y="3598834"/>
            <a:ext cx="128861" cy="14517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80" y="2662"/>
                </a:moveTo>
                <a:lnTo>
                  <a:pt x="12869" y="0"/>
                </a:lnTo>
                <a:lnTo>
                  <a:pt x="0" y="0"/>
                </a:lnTo>
                <a:lnTo>
                  <a:pt x="0" y="21600"/>
                </a:lnTo>
                <a:lnTo>
                  <a:pt x="3005" y="21600"/>
                </a:lnTo>
                <a:lnTo>
                  <a:pt x="3005" y="12659"/>
                </a:lnTo>
                <a:lnTo>
                  <a:pt x="10942" y="12659"/>
                </a:lnTo>
                <a:lnTo>
                  <a:pt x="11509" y="15321"/>
                </a:lnTo>
                <a:lnTo>
                  <a:pt x="21600" y="15321"/>
                </a:lnTo>
                <a:lnTo>
                  <a:pt x="21600" y="2662"/>
                </a:lnTo>
                <a:lnTo>
                  <a:pt x="13380" y="2662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7145" rIns="17145" anchor="ctr"/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defTabSz="34290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675" b="0"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grpSp>
        <p:nvGrpSpPr>
          <p:cNvPr id="78" name="Group 23">
            <a:extLst>
              <a:ext uri="{FF2B5EF4-FFF2-40B4-BE49-F238E27FC236}">
                <a16:creationId xmlns:a16="http://schemas.microsoft.com/office/drawing/2014/main" id="{D6EDEA48-0467-425B-9D22-69E76CB0DCFC}"/>
              </a:ext>
            </a:extLst>
          </p:cNvPr>
          <p:cNvGrpSpPr>
            <a:grpSpLocks/>
          </p:cNvGrpSpPr>
          <p:nvPr/>
        </p:nvGrpSpPr>
        <p:grpSpPr bwMode="auto">
          <a:xfrm>
            <a:off x="4051270" y="2011679"/>
            <a:ext cx="531215" cy="1015740"/>
            <a:chOff x="0" y="0"/>
            <a:chExt cx="1416489" cy="2708943"/>
          </a:xfrm>
        </p:grpSpPr>
        <p:sp>
          <p:nvSpPr>
            <p:cNvPr id="79" name="Line 24">
              <a:extLst>
                <a:ext uri="{FF2B5EF4-FFF2-40B4-BE49-F238E27FC236}">
                  <a16:creationId xmlns:a16="http://schemas.microsoft.com/office/drawing/2014/main" id="{F2DEA185-D6A5-4E86-B464-2BDC278B2A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244" y="1479579"/>
              <a:ext cx="1" cy="1142053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80" name="AutoShape 25">
              <a:extLst>
                <a:ext uri="{FF2B5EF4-FFF2-40B4-BE49-F238E27FC236}">
                  <a16:creationId xmlns:a16="http://schemas.microsoft.com/office/drawing/2014/main" id="{A7D6AB06-8B70-449D-A924-7E850A46169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78688" y="78688"/>
              <a:ext cx="1573866" cy="1416489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71CCA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81" name="Oval 26">
              <a:extLst>
                <a:ext uri="{FF2B5EF4-FFF2-40B4-BE49-F238E27FC236}">
                  <a16:creationId xmlns:a16="http://schemas.microsoft.com/office/drawing/2014/main" id="{3FA842DA-12A7-4575-85F7-DB66B8C87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98" y="2478048"/>
              <a:ext cx="230895" cy="230895"/>
            </a:xfrm>
            <a:prstGeom prst="ellipse">
              <a:avLst/>
            </a:prstGeom>
            <a:solidFill>
              <a:srgbClr val="71CCA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grpSp>
        <p:nvGrpSpPr>
          <p:cNvPr id="82" name="Groupe 17">
            <a:extLst>
              <a:ext uri="{FF2B5EF4-FFF2-40B4-BE49-F238E27FC236}">
                <a16:creationId xmlns:a16="http://schemas.microsoft.com/office/drawing/2014/main" id="{B49D2FA0-2221-45BE-9E8C-4657278EABE9}"/>
              </a:ext>
            </a:extLst>
          </p:cNvPr>
          <p:cNvGrpSpPr/>
          <p:nvPr/>
        </p:nvGrpSpPr>
        <p:grpSpPr>
          <a:xfrm>
            <a:off x="5844745" y="2011679"/>
            <a:ext cx="531215" cy="1015740"/>
            <a:chOff x="6988761" y="2301238"/>
            <a:chExt cx="708287" cy="1354320"/>
          </a:xfrm>
        </p:grpSpPr>
        <p:sp>
          <p:nvSpPr>
            <p:cNvPr id="83" name="Line 29">
              <a:extLst>
                <a:ext uri="{FF2B5EF4-FFF2-40B4-BE49-F238E27FC236}">
                  <a16:creationId xmlns:a16="http://schemas.microsoft.com/office/drawing/2014/main" id="{1FCCFCA7-8ED9-45A1-B47C-F3950EA5B9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42904" y="3040945"/>
              <a:ext cx="1" cy="570962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84" name="AutoShape 30">
              <a:extLst>
                <a:ext uri="{FF2B5EF4-FFF2-40B4-BE49-F238E27FC236}">
                  <a16:creationId xmlns:a16="http://schemas.microsoft.com/office/drawing/2014/main" id="{6BDE48B7-8793-46EE-A783-9CC817B570D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949482" y="2340517"/>
              <a:ext cx="786845" cy="708287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6B9B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85" name="Oval 31">
              <a:extLst>
                <a:ext uri="{FF2B5EF4-FFF2-40B4-BE49-F238E27FC236}">
                  <a16:creationId xmlns:a16="http://schemas.microsoft.com/office/drawing/2014/main" id="{8BF0ABDD-FC79-42A3-B41F-AB7004B1F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5176" y="3540123"/>
              <a:ext cx="115455" cy="115435"/>
            </a:xfrm>
            <a:prstGeom prst="ellipse">
              <a:avLst/>
            </a:prstGeom>
            <a:solidFill>
              <a:srgbClr val="6B9B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grpSp>
        <p:nvGrpSpPr>
          <p:cNvPr id="86" name="Group 39">
            <a:extLst>
              <a:ext uri="{FF2B5EF4-FFF2-40B4-BE49-F238E27FC236}">
                <a16:creationId xmlns:a16="http://schemas.microsoft.com/office/drawing/2014/main" id="{7FB15F75-2FA6-4D76-91E6-919717CF6CD3}"/>
              </a:ext>
            </a:extLst>
          </p:cNvPr>
          <p:cNvGrpSpPr>
            <a:grpSpLocks/>
          </p:cNvGrpSpPr>
          <p:nvPr/>
        </p:nvGrpSpPr>
        <p:grpSpPr bwMode="auto">
          <a:xfrm>
            <a:off x="464317" y="3132683"/>
            <a:ext cx="1049225" cy="879576"/>
            <a:chOff x="1381277" y="-320186"/>
            <a:chExt cx="2797763" cy="2345800"/>
          </a:xfrm>
        </p:grpSpPr>
        <p:sp>
          <p:nvSpPr>
            <p:cNvPr id="87" name="Text Box 40">
              <a:extLst>
                <a:ext uri="{FF2B5EF4-FFF2-40B4-BE49-F238E27FC236}">
                  <a16:creationId xmlns:a16="http://schemas.microsoft.com/office/drawing/2014/main" id="{04522CEC-D447-400D-9DC6-81B249D5C2C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81277" y="-320186"/>
              <a:ext cx="2797763" cy="1087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Préparation de la </a:t>
              </a:r>
              <a:r>
                <a:rPr lang="fr-FR" altLang="fr-FR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Factory</a:t>
              </a:r>
              <a:endPara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8" name="Text Box 41">
              <a:extLst>
                <a:ext uri="{FF2B5EF4-FFF2-40B4-BE49-F238E27FC236}">
                  <a16:creationId xmlns:a16="http://schemas.microsoft.com/office/drawing/2014/main" id="{BA2C83DE-19E2-4CF5-8313-C3361C58A66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81277" y="814891"/>
              <a:ext cx="2588125" cy="1210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Lean </a:t>
              </a:r>
              <a:r>
                <a:rPr lang="fr-FR" altLang="fr-F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Canvas</a:t>
              </a:r>
              <a:endParaRPr lang="fr-FR" alt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Critères de succès</a:t>
              </a:r>
            </a:p>
          </p:txBody>
        </p:sp>
      </p:grpSp>
      <p:grpSp>
        <p:nvGrpSpPr>
          <p:cNvPr id="89" name="Group 48">
            <a:extLst>
              <a:ext uri="{FF2B5EF4-FFF2-40B4-BE49-F238E27FC236}">
                <a16:creationId xmlns:a16="http://schemas.microsoft.com/office/drawing/2014/main" id="{5BD7197B-F321-4407-9A85-53FA4DF16CA7}"/>
              </a:ext>
            </a:extLst>
          </p:cNvPr>
          <p:cNvGrpSpPr>
            <a:grpSpLocks/>
          </p:cNvGrpSpPr>
          <p:nvPr/>
        </p:nvGrpSpPr>
        <p:grpSpPr bwMode="auto">
          <a:xfrm>
            <a:off x="1933328" y="3225016"/>
            <a:ext cx="1199195" cy="513183"/>
            <a:chOff x="981381" y="-73933"/>
            <a:chExt cx="3197659" cy="1368639"/>
          </a:xfrm>
        </p:grpSpPr>
        <p:sp>
          <p:nvSpPr>
            <p:cNvPr id="90" name="Text Box 49">
              <a:extLst>
                <a:ext uri="{FF2B5EF4-FFF2-40B4-BE49-F238E27FC236}">
                  <a16:creationId xmlns:a16="http://schemas.microsoft.com/office/drawing/2014/main" id="{A145BFEC-85D0-454C-BEDC-4EC53D3B8B8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81381" y="-73933"/>
              <a:ext cx="3197659" cy="5951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Sprint 0</a:t>
              </a:r>
            </a:p>
          </p:txBody>
        </p:sp>
        <p:sp>
          <p:nvSpPr>
            <p:cNvPr id="91" name="Text Box 50">
              <a:extLst>
                <a:ext uri="{FF2B5EF4-FFF2-40B4-BE49-F238E27FC236}">
                  <a16:creationId xmlns:a16="http://schemas.microsoft.com/office/drawing/2014/main" id="{559D7A4E-886E-4E9C-870D-5ECE45DCC09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81381" y="638044"/>
              <a:ext cx="2988021" cy="656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>
              <a:spAutoFit/>
            </a:bodyPr>
            <a:lstStyle/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6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Mise en place des équipes de développement</a:t>
              </a:r>
            </a:p>
          </p:txBody>
        </p:sp>
      </p:grpSp>
      <p:grpSp>
        <p:nvGrpSpPr>
          <p:cNvPr id="92" name="Group 51">
            <a:extLst>
              <a:ext uri="{FF2B5EF4-FFF2-40B4-BE49-F238E27FC236}">
                <a16:creationId xmlns:a16="http://schemas.microsoft.com/office/drawing/2014/main" id="{73820C7E-FB96-4B68-A384-87D31FFA0EA7}"/>
              </a:ext>
            </a:extLst>
          </p:cNvPr>
          <p:cNvGrpSpPr>
            <a:grpSpLocks/>
          </p:cNvGrpSpPr>
          <p:nvPr/>
        </p:nvGrpSpPr>
        <p:grpSpPr bwMode="auto">
          <a:xfrm>
            <a:off x="3799860" y="3132683"/>
            <a:ext cx="1209737" cy="1124889"/>
            <a:chOff x="209639" y="-320182"/>
            <a:chExt cx="4285234" cy="3000035"/>
          </a:xfrm>
        </p:grpSpPr>
        <p:sp>
          <p:nvSpPr>
            <p:cNvPr id="93" name="Text Box 52">
              <a:extLst>
                <a:ext uri="{FF2B5EF4-FFF2-40B4-BE49-F238E27FC236}">
                  <a16:creationId xmlns:a16="http://schemas.microsoft.com/office/drawing/2014/main" id="{9D0CBF73-6C49-4E22-80CE-BCA098B55D3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09639" y="-320182"/>
              <a:ext cx="3969400" cy="10875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Développement agile</a:t>
              </a:r>
            </a:p>
          </p:txBody>
        </p:sp>
        <p:sp>
          <p:nvSpPr>
            <p:cNvPr id="94" name="Text Box 53">
              <a:extLst>
                <a:ext uri="{FF2B5EF4-FFF2-40B4-BE49-F238E27FC236}">
                  <a16:creationId xmlns:a16="http://schemas.microsoft.com/office/drawing/2014/main" id="{D3846D2B-B6CE-4369-BE77-ACFCECA8A5A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09643" y="638044"/>
              <a:ext cx="4285230" cy="20418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>
              <a:spAutoFit/>
            </a:bodyPr>
            <a:lstStyle/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6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Code de base</a:t>
              </a:r>
            </a:p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6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Outils</a:t>
              </a:r>
            </a:p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6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Bibliothèque des composants</a:t>
              </a:r>
            </a:p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675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Reusability</a:t>
              </a:r>
              <a:endParaRPr lang="fr-FR" altLang="fr-FR" sz="675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6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Standardisation de la sécurité</a:t>
              </a:r>
            </a:p>
          </p:txBody>
        </p:sp>
      </p:grpSp>
      <p:grpSp>
        <p:nvGrpSpPr>
          <p:cNvPr id="95" name="Group 54">
            <a:extLst>
              <a:ext uri="{FF2B5EF4-FFF2-40B4-BE49-F238E27FC236}">
                <a16:creationId xmlns:a16="http://schemas.microsoft.com/office/drawing/2014/main" id="{7D988A82-815A-4706-81C1-D8E4A87B86C4}"/>
              </a:ext>
            </a:extLst>
          </p:cNvPr>
          <p:cNvGrpSpPr>
            <a:grpSpLocks/>
          </p:cNvGrpSpPr>
          <p:nvPr/>
        </p:nvGrpSpPr>
        <p:grpSpPr bwMode="auto">
          <a:xfrm>
            <a:off x="5584288" y="3225017"/>
            <a:ext cx="1101924" cy="720931"/>
            <a:chOff x="1240753" y="-73933"/>
            <a:chExt cx="2938287" cy="1922697"/>
          </a:xfrm>
        </p:grpSpPr>
        <p:sp>
          <p:nvSpPr>
            <p:cNvPr id="96" name="Text Box 55">
              <a:extLst>
                <a:ext uri="{FF2B5EF4-FFF2-40B4-BE49-F238E27FC236}">
                  <a16:creationId xmlns:a16="http://schemas.microsoft.com/office/drawing/2014/main" id="{7291B3E2-6FB4-4BDC-8A1F-ED01133C771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40753" y="-73933"/>
              <a:ext cx="2938287" cy="5951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Hypercare</a:t>
              </a:r>
              <a:endPara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7" name="Text Box 56">
              <a:extLst>
                <a:ext uri="{FF2B5EF4-FFF2-40B4-BE49-F238E27FC236}">
                  <a16:creationId xmlns:a16="http://schemas.microsoft.com/office/drawing/2014/main" id="{83B2B341-5FB2-4B89-AA09-53C0C52E142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40753" y="638043"/>
              <a:ext cx="2728649" cy="1210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>
              <a:spAutoFit/>
            </a:bodyPr>
            <a:lstStyle/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6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Transition du support au L1</a:t>
              </a:r>
            </a:p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6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Maintien et gestion des équipes </a:t>
              </a:r>
            </a:p>
          </p:txBody>
        </p:sp>
      </p:grpSp>
      <p:sp>
        <p:nvSpPr>
          <p:cNvPr id="98" name="Text Box 55">
            <a:extLst>
              <a:ext uri="{FF2B5EF4-FFF2-40B4-BE49-F238E27FC236}">
                <a16:creationId xmlns:a16="http://schemas.microsoft.com/office/drawing/2014/main" id="{5258E8AD-5122-40B9-BC29-6ADA208C7004}"/>
              </a:ext>
            </a:extLst>
          </p:cNvPr>
          <p:cNvSpPr txBox="1">
            <a:spLocks/>
          </p:cNvSpPr>
          <p:nvPr/>
        </p:nvSpPr>
        <p:spPr bwMode="auto">
          <a:xfrm>
            <a:off x="7136170" y="3143536"/>
            <a:ext cx="1629060" cy="592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Transition à la gestion et au maintien des équipes</a:t>
            </a:r>
          </a:p>
        </p:txBody>
      </p:sp>
      <p:grpSp>
        <p:nvGrpSpPr>
          <p:cNvPr id="99" name="Groupe 34">
            <a:extLst>
              <a:ext uri="{FF2B5EF4-FFF2-40B4-BE49-F238E27FC236}">
                <a16:creationId xmlns:a16="http://schemas.microsoft.com/office/drawing/2014/main" id="{A2832829-4CAC-4D62-A691-A6C35A32235B}"/>
              </a:ext>
            </a:extLst>
          </p:cNvPr>
          <p:cNvGrpSpPr/>
          <p:nvPr/>
        </p:nvGrpSpPr>
        <p:grpSpPr>
          <a:xfrm>
            <a:off x="7638220" y="2011678"/>
            <a:ext cx="531215" cy="1010608"/>
            <a:chOff x="9047079" y="2301237"/>
            <a:chExt cx="708287" cy="1347477"/>
          </a:xfrm>
        </p:grpSpPr>
        <p:sp>
          <p:nvSpPr>
            <p:cNvPr id="100" name="Line 29">
              <a:extLst>
                <a:ext uri="{FF2B5EF4-FFF2-40B4-BE49-F238E27FC236}">
                  <a16:creationId xmlns:a16="http://schemas.microsoft.com/office/drawing/2014/main" id="{ACC6E901-B49B-43CE-9074-E7CE687B9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01223" y="3040945"/>
              <a:ext cx="1" cy="570962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1" name="AutoShape 10">
              <a:extLst>
                <a:ext uri="{FF2B5EF4-FFF2-40B4-BE49-F238E27FC236}">
                  <a16:creationId xmlns:a16="http://schemas.microsoft.com/office/drawing/2014/main" id="{26CCBB1F-9B12-4038-AB6A-4E9F1432A18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9007800" y="2340516"/>
              <a:ext cx="786845" cy="708287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EA765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2" name="Oval 11">
              <a:extLst>
                <a:ext uri="{FF2B5EF4-FFF2-40B4-BE49-F238E27FC236}">
                  <a16:creationId xmlns:a16="http://schemas.microsoft.com/office/drawing/2014/main" id="{1B7DAE43-C236-4CB5-8EE5-5F3A8E68E01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43496" y="3533279"/>
              <a:ext cx="115454" cy="115435"/>
            </a:xfrm>
            <a:prstGeom prst="ellipse">
              <a:avLst/>
            </a:prstGeom>
            <a:solidFill>
              <a:srgbClr val="EA765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3" name="AutoShape 22">
              <a:extLst>
                <a:ext uri="{FF2B5EF4-FFF2-40B4-BE49-F238E27FC236}">
                  <a16:creationId xmlns:a16="http://schemas.microsoft.com/office/drawing/2014/main" id="{54A42EBA-E39B-4DAE-8A55-A953D79EE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4018" y="2595748"/>
              <a:ext cx="171814" cy="193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380" y="2662"/>
                  </a:moveTo>
                  <a:lnTo>
                    <a:pt x="1286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3005" y="21600"/>
                  </a:lnTo>
                  <a:lnTo>
                    <a:pt x="3005" y="12659"/>
                  </a:lnTo>
                  <a:lnTo>
                    <a:pt x="10942" y="12659"/>
                  </a:lnTo>
                  <a:lnTo>
                    <a:pt x="11509" y="15321"/>
                  </a:lnTo>
                  <a:lnTo>
                    <a:pt x="21600" y="15321"/>
                  </a:lnTo>
                  <a:lnTo>
                    <a:pt x="21600" y="2662"/>
                  </a:lnTo>
                  <a:lnTo>
                    <a:pt x="13380" y="26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7145" rIns="17145" anchor="ctr"/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defTabSz="3429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675" b="0"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sp>
        <p:nvSpPr>
          <p:cNvPr id="104" name="Line 9">
            <a:extLst>
              <a:ext uri="{FF2B5EF4-FFF2-40B4-BE49-F238E27FC236}">
                <a16:creationId xmlns:a16="http://schemas.microsoft.com/office/drawing/2014/main" id="{82404E23-0DD8-407A-9768-EB8EA849BA13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1586934" y="2994460"/>
            <a:ext cx="1" cy="910023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5" name="Oval 11">
            <a:extLst>
              <a:ext uri="{FF2B5EF4-FFF2-40B4-BE49-F238E27FC236}">
                <a16:creationId xmlns:a16="http://schemas.microsoft.com/office/drawing/2014/main" id="{140F6C5F-167C-4AE7-9F2E-3D589696B429}"/>
              </a:ext>
            </a:extLst>
          </p:cNvPr>
          <p:cNvSpPr>
            <a:spLocks/>
          </p:cNvSpPr>
          <p:nvPr/>
        </p:nvSpPr>
        <p:spPr bwMode="auto">
          <a:xfrm rot="10800000">
            <a:off x="1543639" y="2950747"/>
            <a:ext cx="86591" cy="86576"/>
          </a:xfrm>
          <a:prstGeom prst="ellipse">
            <a:avLst/>
          </a:prstGeom>
          <a:solidFill>
            <a:srgbClr val="36526E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6" name="Text Box 58">
            <a:extLst>
              <a:ext uri="{FF2B5EF4-FFF2-40B4-BE49-F238E27FC236}">
                <a16:creationId xmlns:a16="http://schemas.microsoft.com/office/drawing/2014/main" id="{0E974BAE-D867-4FD1-90A1-03374432E80B}"/>
              </a:ext>
            </a:extLst>
          </p:cNvPr>
          <p:cNvSpPr txBox="1">
            <a:spLocks/>
          </p:cNvSpPr>
          <p:nvPr/>
        </p:nvSpPr>
        <p:spPr bwMode="auto">
          <a:xfrm>
            <a:off x="803318" y="2728590"/>
            <a:ext cx="1567235" cy="22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Sprint plan</a:t>
            </a:r>
          </a:p>
        </p:txBody>
      </p:sp>
      <p:sp>
        <p:nvSpPr>
          <p:cNvPr id="107" name="Triangle isocèle 42">
            <a:extLst>
              <a:ext uri="{FF2B5EF4-FFF2-40B4-BE49-F238E27FC236}">
                <a16:creationId xmlns:a16="http://schemas.microsoft.com/office/drawing/2014/main" id="{39FBF134-27A8-47C8-8713-987B9FF782AA}"/>
              </a:ext>
            </a:extLst>
          </p:cNvPr>
          <p:cNvSpPr/>
          <p:nvPr/>
        </p:nvSpPr>
        <p:spPr>
          <a:xfrm>
            <a:off x="1119018" y="3896523"/>
            <a:ext cx="935831" cy="257175"/>
          </a:xfrm>
          <a:prstGeom prst="triangle">
            <a:avLst/>
          </a:prstGeom>
          <a:solidFill>
            <a:srgbClr val="36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/>
          </a:p>
        </p:txBody>
      </p:sp>
      <p:sp>
        <p:nvSpPr>
          <p:cNvPr id="108" name="Text Box 58">
            <a:extLst>
              <a:ext uri="{FF2B5EF4-FFF2-40B4-BE49-F238E27FC236}">
                <a16:creationId xmlns:a16="http://schemas.microsoft.com/office/drawing/2014/main" id="{16D12ED3-2E61-43CE-AFEC-62C93C97D742}"/>
              </a:ext>
            </a:extLst>
          </p:cNvPr>
          <p:cNvSpPr txBox="1">
            <a:spLocks/>
          </p:cNvSpPr>
          <p:nvPr/>
        </p:nvSpPr>
        <p:spPr bwMode="auto">
          <a:xfrm>
            <a:off x="1268756" y="3926713"/>
            <a:ext cx="66457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Entry to Service Line</a:t>
            </a:r>
          </a:p>
        </p:txBody>
      </p:sp>
      <p:sp>
        <p:nvSpPr>
          <p:cNvPr id="109" name="Line 9">
            <a:extLst>
              <a:ext uri="{FF2B5EF4-FFF2-40B4-BE49-F238E27FC236}">
                <a16:creationId xmlns:a16="http://schemas.microsoft.com/office/drawing/2014/main" id="{252C2F47-6E78-4412-9AE7-DBDB9C90D119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351765" y="2994460"/>
            <a:ext cx="1" cy="910023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0" name="Oval 11">
            <a:extLst>
              <a:ext uri="{FF2B5EF4-FFF2-40B4-BE49-F238E27FC236}">
                <a16:creationId xmlns:a16="http://schemas.microsoft.com/office/drawing/2014/main" id="{B26A445F-254E-4419-9104-B005DCCAC473}"/>
              </a:ext>
            </a:extLst>
          </p:cNvPr>
          <p:cNvSpPr>
            <a:spLocks/>
          </p:cNvSpPr>
          <p:nvPr/>
        </p:nvSpPr>
        <p:spPr bwMode="auto">
          <a:xfrm rot="10800000">
            <a:off x="3308469" y="2950747"/>
            <a:ext cx="86591" cy="86576"/>
          </a:xfrm>
          <a:prstGeom prst="ellipse">
            <a:avLst/>
          </a:prstGeom>
          <a:solidFill>
            <a:srgbClr val="36526E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:a16="http://schemas.microsoft.com/office/drawing/2014/main" id="{063DB4EE-968F-47CF-95CB-F1D918AE1961}"/>
              </a:ext>
            </a:extLst>
          </p:cNvPr>
          <p:cNvSpPr txBox="1">
            <a:spLocks/>
          </p:cNvSpPr>
          <p:nvPr/>
        </p:nvSpPr>
        <p:spPr bwMode="auto">
          <a:xfrm>
            <a:off x="2568148" y="2728590"/>
            <a:ext cx="1567235" cy="22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Digital </a:t>
            </a:r>
            <a:r>
              <a:rPr lang="fr-FR" altLang="fr-F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Factory</a:t>
            </a:r>
            <a:endParaRPr lang="fr-FR" altLang="fr-FR" sz="1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2" name="Triangle isocèle 47">
            <a:extLst>
              <a:ext uri="{FF2B5EF4-FFF2-40B4-BE49-F238E27FC236}">
                <a16:creationId xmlns:a16="http://schemas.microsoft.com/office/drawing/2014/main" id="{2EE236A1-FB1D-4A9F-BEAA-E73751B0AB25}"/>
              </a:ext>
            </a:extLst>
          </p:cNvPr>
          <p:cNvSpPr/>
          <p:nvPr/>
        </p:nvSpPr>
        <p:spPr>
          <a:xfrm>
            <a:off x="2883848" y="3896523"/>
            <a:ext cx="935831" cy="257175"/>
          </a:xfrm>
          <a:prstGeom prst="triangle">
            <a:avLst/>
          </a:prstGeom>
          <a:solidFill>
            <a:srgbClr val="36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/>
          </a:p>
        </p:txBody>
      </p:sp>
      <p:sp>
        <p:nvSpPr>
          <p:cNvPr id="113" name="Text Box 58">
            <a:extLst>
              <a:ext uri="{FF2B5EF4-FFF2-40B4-BE49-F238E27FC236}">
                <a16:creationId xmlns:a16="http://schemas.microsoft.com/office/drawing/2014/main" id="{A7B1F088-71FC-498D-A3F6-EBE6DE43298E}"/>
              </a:ext>
            </a:extLst>
          </p:cNvPr>
          <p:cNvSpPr txBox="1">
            <a:spLocks/>
          </p:cNvSpPr>
          <p:nvPr/>
        </p:nvSpPr>
        <p:spPr bwMode="auto">
          <a:xfrm>
            <a:off x="3077112" y="3926712"/>
            <a:ext cx="5493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Entry to </a:t>
            </a:r>
            <a:r>
              <a:rPr lang="fr-FR" altLang="fr-FR" sz="675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build</a:t>
            </a:r>
            <a: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out</a:t>
            </a:r>
          </a:p>
        </p:txBody>
      </p:sp>
      <p:sp>
        <p:nvSpPr>
          <p:cNvPr id="114" name="Line 9">
            <a:extLst>
              <a:ext uri="{FF2B5EF4-FFF2-40B4-BE49-F238E27FC236}">
                <a16:creationId xmlns:a16="http://schemas.microsoft.com/office/drawing/2014/main" id="{B62A81B5-D81D-4546-9AF0-EDB52BC94BB8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5194589" y="2994460"/>
            <a:ext cx="1" cy="910023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5" name="Oval 11">
            <a:extLst>
              <a:ext uri="{FF2B5EF4-FFF2-40B4-BE49-F238E27FC236}">
                <a16:creationId xmlns:a16="http://schemas.microsoft.com/office/drawing/2014/main" id="{D8C61BE7-5BB1-4DC7-954C-269D0792BFB1}"/>
              </a:ext>
            </a:extLst>
          </p:cNvPr>
          <p:cNvSpPr>
            <a:spLocks/>
          </p:cNvSpPr>
          <p:nvPr/>
        </p:nvSpPr>
        <p:spPr bwMode="auto">
          <a:xfrm rot="10800000">
            <a:off x="5151293" y="2950747"/>
            <a:ext cx="86591" cy="86576"/>
          </a:xfrm>
          <a:prstGeom prst="ellipse">
            <a:avLst/>
          </a:prstGeom>
          <a:solidFill>
            <a:srgbClr val="36526E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6" name="Text Box 58">
            <a:extLst>
              <a:ext uri="{FF2B5EF4-FFF2-40B4-BE49-F238E27FC236}">
                <a16:creationId xmlns:a16="http://schemas.microsoft.com/office/drawing/2014/main" id="{AEBD5998-9663-4B78-82B8-AB063DC3A665}"/>
              </a:ext>
            </a:extLst>
          </p:cNvPr>
          <p:cNvSpPr txBox="1">
            <a:spLocks/>
          </p:cNvSpPr>
          <p:nvPr/>
        </p:nvSpPr>
        <p:spPr bwMode="auto">
          <a:xfrm>
            <a:off x="4410973" y="2728590"/>
            <a:ext cx="1567235" cy="22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Go live</a:t>
            </a:r>
          </a:p>
        </p:txBody>
      </p:sp>
      <p:sp>
        <p:nvSpPr>
          <p:cNvPr id="117" name="Triangle isocèle 52">
            <a:extLst>
              <a:ext uri="{FF2B5EF4-FFF2-40B4-BE49-F238E27FC236}">
                <a16:creationId xmlns:a16="http://schemas.microsoft.com/office/drawing/2014/main" id="{F936B6CE-9C8C-4BE7-A7EB-2F795AF885A3}"/>
              </a:ext>
            </a:extLst>
          </p:cNvPr>
          <p:cNvSpPr/>
          <p:nvPr/>
        </p:nvSpPr>
        <p:spPr>
          <a:xfrm>
            <a:off x="4726672" y="3896523"/>
            <a:ext cx="935831" cy="257175"/>
          </a:xfrm>
          <a:prstGeom prst="triangle">
            <a:avLst/>
          </a:prstGeom>
          <a:solidFill>
            <a:srgbClr val="36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/>
          </a:p>
        </p:txBody>
      </p:sp>
      <p:sp>
        <p:nvSpPr>
          <p:cNvPr id="118" name="Text Box 58">
            <a:extLst>
              <a:ext uri="{FF2B5EF4-FFF2-40B4-BE49-F238E27FC236}">
                <a16:creationId xmlns:a16="http://schemas.microsoft.com/office/drawing/2014/main" id="{09351871-0EC1-4C4C-920E-74EFF8AE6A24}"/>
              </a:ext>
            </a:extLst>
          </p:cNvPr>
          <p:cNvSpPr txBox="1">
            <a:spLocks/>
          </p:cNvSpPr>
          <p:nvPr/>
        </p:nvSpPr>
        <p:spPr bwMode="auto">
          <a:xfrm>
            <a:off x="4892472" y="3926712"/>
            <a:ext cx="60423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Release management</a:t>
            </a:r>
          </a:p>
        </p:txBody>
      </p:sp>
      <p:sp>
        <p:nvSpPr>
          <p:cNvPr id="119" name="Text Box 50">
            <a:extLst>
              <a:ext uri="{FF2B5EF4-FFF2-40B4-BE49-F238E27FC236}">
                <a16:creationId xmlns:a16="http://schemas.microsoft.com/office/drawing/2014/main" id="{A61A2BA9-6749-4C2D-B6C4-13DF777A541D}"/>
              </a:ext>
            </a:extLst>
          </p:cNvPr>
          <p:cNvSpPr txBox="1">
            <a:spLocks/>
          </p:cNvSpPr>
          <p:nvPr/>
        </p:nvSpPr>
        <p:spPr bwMode="auto">
          <a:xfrm>
            <a:off x="2083067" y="4078921"/>
            <a:ext cx="800781" cy="66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9050" tIns="19050" rIns="19050" bIns="19050">
            <a:spAutoFit/>
          </a:bodyPr>
          <a:lstStyle/>
          <a:p>
            <a:pPr defTabSz="309563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</a:pPr>
            <a:r>
              <a:rPr lang="fr-FR" altLang="fr-FR" sz="675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Création des sprint plans, de la </a:t>
            </a:r>
            <a:r>
              <a:rPr lang="fr-FR" altLang="fr-FR" sz="67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stack</a:t>
            </a:r>
            <a:r>
              <a:rPr lang="fr-FR" altLang="fr-FR" sz="675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, du high </a:t>
            </a:r>
            <a:r>
              <a:rPr lang="fr-FR" altLang="fr-FR" sz="67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level</a:t>
            </a:r>
            <a:r>
              <a:rPr lang="fr-FR" altLang="fr-FR" sz="675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design, de la stratégie UX et de la stratégie de test</a:t>
            </a:r>
          </a:p>
        </p:txBody>
      </p:sp>
      <p:cxnSp>
        <p:nvCxnSpPr>
          <p:cNvPr id="120" name="Connecteur droit avec flèche 55">
            <a:extLst>
              <a:ext uri="{FF2B5EF4-FFF2-40B4-BE49-F238E27FC236}">
                <a16:creationId xmlns:a16="http://schemas.microsoft.com/office/drawing/2014/main" id="{A9E355D7-9BD0-4450-9F1E-309C311AE27A}"/>
              </a:ext>
            </a:extLst>
          </p:cNvPr>
          <p:cNvCxnSpPr/>
          <p:nvPr/>
        </p:nvCxnSpPr>
        <p:spPr>
          <a:xfrm>
            <a:off x="2370553" y="3794731"/>
            <a:ext cx="0" cy="21642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AutoShape 32">
            <a:extLst>
              <a:ext uri="{FF2B5EF4-FFF2-40B4-BE49-F238E27FC236}">
                <a16:creationId xmlns:a16="http://schemas.microsoft.com/office/drawing/2014/main" id="{B3D0E647-2FBF-4E41-92CB-B4D4CD8DE30B}"/>
              </a:ext>
            </a:extLst>
          </p:cNvPr>
          <p:cNvSpPr>
            <a:spLocks/>
          </p:cNvSpPr>
          <p:nvPr/>
        </p:nvSpPr>
        <p:spPr bwMode="auto">
          <a:xfrm>
            <a:off x="658508" y="2228090"/>
            <a:ext cx="173630" cy="1477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10800"/>
                </a:lnTo>
                <a:lnTo>
                  <a:pt x="0" y="0"/>
                </a:lnTo>
                <a:lnTo>
                  <a:pt x="0" y="8280"/>
                </a:lnTo>
                <a:lnTo>
                  <a:pt x="15527" y="10800"/>
                </a:lnTo>
                <a:lnTo>
                  <a:pt x="0" y="13095"/>
                </a:lnTo>
                <a:lnTo>
                  <a:pt x="0" y="21600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7145" rIns="17145" anchor="ctr"/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defTabSz="34290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675" b="0"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22" name="Picture 2" descr="Image associée">
            <a:extLst>
              <a:ext uri="{FF2B5EF4-FFF2-40B4-BE49-F238E27FC236}">
                <a16:creationId xmlns:a16="http://schemas.microsoft.com/office/drawing/2014/main" id="{45D61C6D-8DD3-4B90-A50D-74E6072FB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27" y="2200750"/>
            <a:ext cx="211044" cy="18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Text Box 58">
            <a:extLst>
              <a:ext uri="{FF2B5EF4-FFF2-40B4-BE49-F238E27FC236}">
                <a16:creationId xmlns:a16="http://schemas.microsoft.com/office/drawing/2014/main" id="{2BF8C467-FF07-47DC-BCAA-9EB0B8430E42}"/>
              </a:ext>
            </a:extLst>
          </p:cNvPr>
          <p:cNvSpPr txBox="1">
            <a:spLocks/>
          </p:cNvSpPr>
          <p:nvPr/>
        </p:nvSpPr>
        <p:spPr bwMode="auto">
          <a:xfrm>
            <a:off x="2764438" y="2357949"/>
            <a:ext cx="1295270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7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Les </a:t>
            </a:r>
            <a:r>
              <a:rPr lang="fr-FR" altLang="fr-FR" sz="7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userstories</a:t>
            </a:r>
            <a:r>
              <a:rPr lang="fr-FR" altLang="fr-FR" sz="7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priorisées passent par le service line pour production</a:t>
            </a:r>
          </a:p>
        </p:txBody>
      </p:sp>
      <p:sp>
        <p:nvSpPr>
          <p:cNvPr id="124" name="Line 9">
            <a:extLst>
              <a:ext uri="{FF2B5EF4-FFF2-40B4-BE49-F238E27FC236}">
                <a16:creationId xmlns:a16="http://schemas.microsoft.com/office/drawing/2014/main" id="{17FF5426-5E0C-4A8A-B7E3-116CCCDCD79A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6979910" y="2994460"/>
            <a:ext cx="1" cy="910023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5" name="Oval 11">
            <a:extLst>
              <a:ext uri="{FF2B5EF4-FFF2-40B4-BE49-F238E27FC236}">
                <a16:creationId xmlns:a16="http://schemas.microsoft.com/office/drawing/2014/main" id="{214BF3F9-3337-4AAC-BB58-B90AFABC87C8}"/>
              </a:ext>
            </a:extLst>
          </p:cNvPr>
          <p:cNvSpPr>
            <a:spLocks/>
          </p:cNvSpPr>
          <p:nvPr/>
        </p:nvSpPr>
        <p:spPr bwMode="auto">
          <a:xfrm rot="10800000">
            <a:off x="6936614" y="2950747"/>
            <a:ext cx="86591" cy="86576"/>
          </a:xfrm>
          <a:prstGeom prst="ellipse">
            <a:avLst/>
          </a:prstGeom>
          <a:solidFill>
            <a:srgbClr val="36526E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6" name="Text Box 58">
            <a:extLst>
              <a:ext uri="{FF2B5EF4-FFF2-40B4-BE49-F238E27FC236}">
                <a16:creationId xmlns:a16="http://schemas.microsoft.com/office/drawing/2014/main" id="{1C0265C4-4ABE-4BC9-B0FB-4DC2533DB215}"/>
              </a:ext>
            </a:extLst>
          </p:cNvPr>
          <p:cNvSpPr txBox="1">
            <a:spLocks/>
          </p:cNvSpPr>
          <p:nvPr/>
        </p:nvSpPr>
        <p:spPr bwMode="auto">
          <a:xfrm>
            <a:off x="6665418" y="2719753"/>
            <a:ext cx="1567235" cy="22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Support</a:t>
            </a:r>
          </a:p>
        </p:txBody>
      </p:sp>
      <p:sp>
        <p:nvSpPr>
          <p:cNvPr id="127" name="Triangle isocèle 62">
            <a:extLst>
              <a:ext uri="{FF2B5EF4-FFF2-40B4-BE49-F238E27FC236}">
                <a16:creationId xmlns:a16="http://schemas.microsoft.com/office/drawing/2014/main" id="{23710FDD-A11B-4155-9350-BA7D97DDBAE9}"/>
              </a:ext>
            </a:extLst>
          </p:cNvPr>
          <p:cNvSpPr/>
          <p:nvPr/>
        </p:nvSpPr>
        <p:spPr>
          <a:xfrm>
            <a:off x="6511993" y="3896523"/>
            <a:ext cx="935831" cy="257175"/>
          </a:xfrm>
          <a:prstGeom prst="triangle">
            <a:avLst/>
          </a:prstGeom>
          <a:solidFill>
            <a:srgbClr val="36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/>
          </a:p>
        </p:txBody>
      </p:sp>
      <p:sp>
        <p:nvSpPr>
          <p:cNvPr id="128" name="Text Box 58">
            <a:extLst>
              <a:ext uri="{FF2B5EF4-FFF2-40B4-BE49-F238E27FC236}">
                <a16:creationId xmlns:a16="http://schemas.microsoft.com/office/drawing/2014/main" id="{5888223E-FE29-4374-B772-25969E283807}"/>
              </a:ext>
            </a:extLst>
          </p:cNvPr>
          <p:cNvSpPr txBox="1">
            <a:spLocks/>
          </p:cNvSpPr>
          <p:nvPr/>
        </p:nvSpPr>
        <p:spPr bwMode="auto">
          <a:xfrm>
            <a:off x="6677793" y="3926713"/>
            <a:ext cx="60423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675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Managed</a:t>
            </a:r>
            <a: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support</a:t>
            </a:r>
          </a:p>
        </p:txBody>
      </p:sp>
      <p:sp>
        <p:nvSpPr>
          <p:cNvPr id="129" name="AutoShape 37">
            <a:extLst>
              <a:ext uri="{FF2B5EF4-FFF2-40B4-BE49-F238E27FC236}">
                <a16:creationId xmlns:a16="http://schemas.microsoft.com/office/drawing/2014/main" id="{D46A9756-93C3-48A5-BC07-CC84E29DFC21}"/>
              </a:ext>
            </a:extLst>
          </p:cNvPr>
          <p:cNvSpPr>
            <a:spLocks/>
          </p:cNvSpPr>
          <p:nvPr/>
        </p:nvSpPr>
        <p:spPr bwMode="auto">
          <a:xfrm rot="10800000">
            <a:off x="6014755" y="2219253"/>
            <a:ext cx="162371" cy="164090"/>
          </a:xfrm>
          <a:custGeom>
            <a:avLst/>
            <a:gdLst>
              <a:gd name="T0" fmla="*/ 10774 w 21549"/>
              <a:gd name="T1" fmla="*/ 10800 h 21600"/>
              <a:gd name="T2" fmla="*/ 10774 w 21549"/>
              <a:gd name="T3" fmla="*/ 10800 h 21600"/>
              <a:gd name="T4" fmla="*/ 10774 w 21549"/>
              <a:gd name="T5" fmla="*/ 10800 h 21600"/>
              <a:gd name="T6" fmla="*/ 10774 w 21549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49" h="21600">
                <a:moveTo>
                  <a:pt x="18684" y="11815"/>
                </a:moveTo>
                <a:cubicBezTo>
                  <a:pt x="18684" y="11612"/>
                  <a:pt x="18890" y="11206"/>
                  <a:pt x="18890" y="10800"/>
                </a:cubicBezTo>
                <a:cubicBezTo>
                  <a:pt x="18890" y="10394"/>
                  <a:pt x="18890" y="9947"/>
                  <a:pt x="18684" y="9744"/>
                </a:cubicBezTo>
                <a:lnTo>
                  <a:pt x="20984" y="7877"/>
                </a:lnTo>
                <a:cubicBezTo>
                  <a:pt x="21395" y="7674"/>
                  <a:pt x="21395" y="7471"/>
                  <a:pt x="21189" y="7268"/>
                </a:cubicBezTo>
                <a:lnTo>
                  <a:pt x="19095" y="3329"/>
                </a:lnTo>
                <a:cubicBezTo>
                  <a:pt x="18890" y="3329"/>
                  <a:pt x="18684" y="3126"/>
                  <a:pt x="18233" y="3329"/>
                </a:cubicBezTo>
                <a:lnTo>
                  <a:pt x="15522" y="4344"/>
                </a:lnTo>
                <a:cubicBezTo>
                  <a:pt x="15112" y="3938"/>
                  <a:pt x="14455" y="3735"/>
                  <a:pt x="13633" y="3329"/>
                </a:cubicBezTo>
                <a:lnTo>
                  <a:pt x="13223" y="406"/>
                </a:lnTo>
                <a:cubicBezTo>
                  <a:pt x="13428" y="203"/>
                  <a:pt x="13017" y="0"/>
                  <a:pt x="12771" y="0"/>
                </a:cubicBezTo>
                <a:lnTo>
                  <a:pt x="8377" y="0"/>
                </a:lnTo>
                <a:cubicBezTo>
                  <a:pt x="8172" y="0"/>
                  <a:pt x="7967" y="203"/>
                  <a:pt x="7967" y="406"/>
                </a:cubicBezTo>
                <a:lnTo>
                  <a:pt x="7556" y="3329"/>
                </a:lnTo>
                <a:cubicBezTo>
                  <a:pt x="6694" y="3532"/>
                  <a:pt x="6283" y="3938"/>
                  <a:pt x="5667" y="4344"/>
                </a:cubicBezTo>
                <a:lnTo>
                  <a:pt x="2916" y="3329"/>
                </a:lnTo>
                <a:cubicBezTo>
                  <a:pt x="2710" y="3126"/>
                  <a:pt x="2505" y="3329"/>
                  <a:pt x="2300" y="3532"/>
                </a:cubicBezTo>
                <a:lnTo>
                  <a:pt x="0" y="7268"/>
                </a:lnTo>
                <a:cubicBezTo>
                  <a:pt x="0" y="7471"/>
                  <a:pt x="0" y="7674"/>
                  <a:pt x="205" y="7877"/>
                </a:cubicBezTo>
                <a:lnTo>
                  <a:pt x="2505" y="9744"/>
                </a:lnTo>
                <a:cubicBezTo>
                  <a:pt x="2505" y="9947"/>
                  <a:pt x="2505" y="10394"/>
                  <a:pt x="2505" y="10800"/>
                </a:cubicBezTo>
                <a:cubicBezTo>
                  <a:pt x="2505" y="11206"/>
                  <a:pt x="2505" y="11612"/>
                  <a:pt x="2505" y="11815"/>
                </a:cubicBezTo>
                <a:lnTo>
                  <a:pt x="205" y="13683"/>
                </a:lnTo>
                <a:cubicBezTo>
                  <a:pt x="0" y="13926"/>
                  <a:pt x="0" y="14129"/>
                  <a:pt x="205" y="14332"/>
                </a:cubicBezTo>
                <a:lnTo>
                  <a:pt x="2300" y="18271"/>
                </a:lnTo>
                <a:cubicBezTo>
                  <a:pt x="2505" y="18271"/>
                  <a:pt x="2710" y="18474"/>
                  <a:pt x="2916" y="18271"/>
                </a:cubicBezTo>
                <a:lnTo>
                  <a:pt x="5667" y="17215"/>
                </a:lnTo>
                <a:cubicBezTo>
                  <a:pt x="6283" y="17621"/>
                  <a:pt x="6899" y="18068"/>
                  <a:pt x="7556" y="18271"/>
                </a:cubicBezTo>
                <a:lnTo>
                  <a:pt x="7967" y="21153"/>
                </a:lnTo>
                <a:cubicBezTo>
                  <a:pt x="7967" y="21356"/>
                  <a:pt x="8172" y="21600"/>
                  <a:pt x="8583" y="21600"/>
                </a:cubicBezTo>
                <a:lnTo>
                  <a:pt x="13017" y="21600"/>
                </a:lnTo>
                <a:cubicBezTo>
                  <a:pt x="13223" y="21600"/>
                  <a:pt x="13428" y="21356"/>
                  <a:pt x="13428" y="21153"/>
                </a:cubicBezTo>
                <a:lnTo>
                  <a:pt x="13839" y="18271"/>
                </a:lnTo>
                <a:cubicBezTo>
                  <a:pt x="14660" y="18068"/>
                  <a:pt x="15317" y="17621"/>
                  <a:pt x="15728" y="17215"/>
                </a:cubicBezTo>
                <a:lnTo>
                  <a:pt x="18438" y="18271"/>
                </a:lnTo>
                <a:cubicBezTo>
                  <a:pt x="18684" y="18474"/>
                  <a:pt x="19095" y="18271"/>
                  <a:pt x="19300" y="18068"/>
                </a:cubicBezTo>
                <a:lnTo>
                  <a:pt x="21395" y="14332"/>
                </a:lnTo>
                <a:cubicBezTo>
                  <a:pt x="21600" y="14129"/>
                  <a:pt x="21600" y="13683"/>
                  <a:pt x="21395" y="13683"/>
                </a:cubicBezTo>
                <a:lnTo>
                  <a:pt x="18684" y="11815"/>
                </a:lnTo>
                <a:close/>
                <a:moveTo>
                  <a:pt x="10677" y="14535"/>
                </a:moveTo>
                <a:cubicBezTo>
                  <a:pt x="8583" y="14535"/>
                  <a:pt x="6694" y="12871"/>
                  <a:pt x="6694" y="10800"/>
                </a:cubicBezTo>
                <a:cubicBezTo>
                  <a:pt x="6694" y="8729"/>
                  <a:pt x="8583" y="7065"/>
                  <a:pt x="10677" y="7065"/>
                </a:cubicBezTo>
                <a:cubicBezTo>
                  <a:pt x="12771" y="7065"/>
                  <a:pt x="14455" y="8729"/>
                  <a:pt x="14455" y="10800"/>
                </a:cubicBezTo>
                <a:cubicBezTo>
                  <a:pt x="14455" y="12871"/>
                  <a:pt x="12771" y="14535"/>
                  <a:pt x="10677" y="145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7145" rIns="17145" anchor="ctr"/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defTabSz="34290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675" b="0"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30" name="AutoShape 27">
            <a:extLst>
              <a:ext uri="{FF2B5EF4-FFF2-40B4-BE49-F238E27FC236}">
                <a16:creationId xmlns:a16="http://schemas.microsoft.com/office/drawing/2014/main" id="{F2348671-240A-46CA-9C9D-7E15C02CD322}"/>
              </a:ext>
            </a:extLst>
          </p:cNvPr>
          <p:cNvSpPr>
            <a:spLocks/>
          </p:cNvSpPr>
          <p:nvPr/>
        </p:nvSpPr>
        <p:spPr bwMode="auto">
          <a:xfrm>
            <a:off x="2431216" y="2219253"/>
            <a:ext cx="165478" cy="1559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901" y="17459"/>
                </a:moveTo>
                <a:lnTo>
                  <a:pt x="17497" y="21600"/>
                </a:lnTo>
                <a:lnTo>
                  <a:pt x="15848" y="13532"/>
                </a:lnTo>
                <a:lnTo>
                  <a:pt x="21600" y="8281"/>
                </a:lnTo>
                <a:lnTo>
                  <a:pt x="13797" y="7428"/>
                </a:lnTo>
                <a:lnTo>
                  <a:pt x="10901" y="0"/>
                </a:lnTo>
                <a:lnTo>
                  <a:pt x="7844" y="7428"/>
                </a:lnTo>
                <a:lnTo>
                  <a:pt x="0" y="8281"/>
                </a:lnTo>
                <a:lnTo>
                  <a:pt x="5993" y="13532"/>
                </a:lnTo>
                <a:lnTo>
                  <a:pt x="4143" y="21600"/>
                </a:lnTo>
                <a:lnTo>
                  <a:pt x="10901" y="1745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7145" rIns="17145" anchor="ctr"/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defTabSz="34290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675" b="0"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31" name="Image 4">
            <a:extLst>
              <a:ext uri="{FF2B5EF4-FFF2-40B4-BE49-F238E27FC236}">
                <a16:creationId xmlns:a16="http://schemas.microsoft.com/office/drawing/2014/main" id="{CC1F7FC8-39F9-411A-AA8D-DFB04D176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13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2">
            <a:extLst>
              <a:ext uri="{FF2B5EF4-FFF2-40B4-BE49-F238E27FC236}">
                <a16:creationId xmlns:a16="http://schemas.microsoft.com/office/drawing/2014/main" id="{F3F48435-3E1B-4246-B7D4-62BCD8163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66" y="1"/>
            <a:ext cx="4557451" cy="5143499"/>
          </a:xfrm>
          <a:prstGeom prst="rect">
            <a:avLst/>
          </a:prstGeom>
        </p:spPr>
      </p:pic>
      <p:pic>
        <p:nvPicPr>
          <p:cNvPr id="12" name="Image 3">
            <a:extLst>
              <a:ext uri="{FF2B5EF4-FFF2-40B4-BE49-F238E27FC236}">
                <a16:creationId xmlns:a16="http://schemas.microsoft.com/office/drawing/2014/main" id="{FDA0781E-F9FA-4CA3-B20A-E6381123B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985" y="0"/>
            <a:ext cx="4615543" cy="51760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C7CF3B-3527-4C09-A322-EEC5EC91DFC3}"/>
              </a:ext>
            </a:extLst>
          </p:cNvPr>
          <p:cNvSpPr/>
          <p:nvPr/>
        </p:nvSpPr>
        <p:spPr>
          <a:xfrm>
            <a:off x="922638" y="568249"/>
            <a:ext cx="7529384" cy="425336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a libre 23">
            <a:extLst>
              <a:ext uri="{FF2B5EF4-FFF2-40B4-BE49-F238E27FC236}">
                <a16:creationId xmlns:a16="http://schemas.microsoft.com/office/drawing/2014/main" id="{036E5E6E-B63E-49B3-ABAC-6A9FC3FF511E}"/>
              </a:ext>
            </a:extLst>
          </p:cNvPr>
          <p:cNvSpPr/>
          <p:nvPr/>
        </p:nvSpPr>
        <p:spPr>
          <a:xfrm>
            <a:off x="1447205" y="-126400"/>
            <a:ext cx="773785" cy="1297975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8" name="Forma libre 23">
            <a:extLst>
              <a:ext uri="{FF2B5EF4-FFF2-40B4-BE49-F238E27FC236}">
                <a16:creationId xmlns:a16="http://schemas.microsoft.com/office/drawing/2014/main" id="{F2ADFF66-0C44-443F-BB0F-22A3990D4FB3}"/>
              </a:ext>
            </a:extLst>
          </p:cNvPr>
          <p:cNvSpPr/>
          <p:nvPr/>
        </p:nvSpPr>
        <p:spPr>
          <a:xfrm rot="10800000">
            <a:off x="6850942" y="3980545"/>
            <a:ext cx="773785" cy="1297975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43C37B69-C024-437C-8F5B-E08E83CB31A8}"/>
              </a:ext>
            </a:extLst>
          </p:cNvPr>
          <p:cNvSpPr txBox="1">
            <a:spLocks/>
          </p:cNvSpPr>
          <p:nvPr/>
        </p:nvSpPr>
        <p:spPr>
          <a:xfrm>
            <a:off x="1568117" y="245912"/>
            <a:ext cx="773785" cy="18445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>
                <a:solidFill>
                  <a:schemeClr val="bg1"/>
                </a:solidFill>
              </a:rPr>
              <a:t>2005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D81A714D-AAD3-4625-905A-20C98C2B758F}"/>
              </a:ext>
            </a:extLst>
          </p:cNvPr>
          <p:cNvSpPr txBox="1">
            <a:spLocks/>
          </p:cNvSpPr>
          <p:nvPr/>
        </p:nvSpPr>
        <p:spPr>
          <a:xfrm>
            <a:off x="6923010" y="4537308"/>
            <a:ext cx="773785" cy="18445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>
                <a:solidFill>
                  <a:schemeClr val="bg1"/>
                </a:solidFill>
              </a:rPr>
              <a:t>2013</a:t>
            </a:r>
          </a:p>
        </p:txBody>
      </p:sp>
      <p:pic>
        <p:nvPicPr>
          <p:cNvPr id="13" name="Picture 2" descr="http://abovethecrowd.com/wp-content/uploads/2014/03/New-Logo-Vertical-Dark.jpg">
            <a:extLst>
              <a:ext uri="{FF2B5EF4-FFF2-40B4-BE49-F238E27FC236}">
                <a16:creationId xmlns:a16="http://schemas.microsoft.com/office/drawing/2014/main" id="{43CACBE2-FEBC-4E3A-B37A-E523709F9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257190">
            <a:off x="5250866" y="1341229"/>
            <a:ext cx="1248993" cy="13273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ésultat de recherche d'images pour &quot;careem logo&quot;">
            <a:extLst>
              <a:ext uri="{FF2B5EF4-FFF2-40B4-BE49-F238E27FC236}">
                <a16:creationId xmlns:a16="http://schemas.microsoft.com/office/drawing/2014/main" id="{45C1D44B-55AA-4C53-9179-0E0CAA204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1" t="21397" r="8043" b="19435"/>
          <a:stretch/>
        </p:blipFill>
        <p:spPr bwMode="auto">
          <a:xfrm rot="1062286">
            <a:off x="6286152" y="3070254"/>
            <a:ext cx="1882604" cy="63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176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ésultat de recherche d'images pour &quot;cycle icon png&quot;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88" y="2529663"/>
            <a:ext cx="368603" cy="36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2">
            <a:extLst>
              <a:ext uri="{FF2B5EF4-FFF2-40B4-BE49-F238E27FC236}">
                <a16:creationId xmlns:a16="http://schemas.microsoft.com/office/drawing/2014/main" id="{5A9E9B0C-3E06-4CE9-B077-6B716E98B1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030" y="2938965"/>
            <a:ext cx="7224169" cy="0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360D68A8-1BFB-4E3F-8334-15DC7608A28E}"/>
              </a:ext>
            </a:extLst>
          </p:cNvPr>
          <p:cNvGrpSpPr>
            <a:grpSpLocks/>
          </p:cNvGrpSpPr>
          <p:nvPr/>
        </p:nvGrpSpPr>
        <p:grpSpPr bwMode="auto">
          <a:xfrm>
            <a:off x="542902" y="1958758"/>
            <a:ext cx="531215" cy="1015740"/>
            <a:chOff x="0" y="0"/>
            <a:chExt cx="1416489" cy="2708943"/>
          </a:xfrm>
        </p:grpSpPr>
        <p:sp>
          <p:nvSpPr>
            <p:cNvPr id="6" name="Line 4">
              <a:extLst>
                <a:ext uri="{FF2B5EF4-FFF2-40B4-BE49-F238E27FC236}">
                  <a16:creationId xmlns:a16="http://schemas.microsoft.com/office/drawing/2014/main" id="{51CEFEE2-2425-4519-9B91-C940CF5F47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244" y="1479579"/>
              <a:ext cx="1" cy="1142053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1087AA13-AF12-4BAA-8B5E-EAAB780469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78688" y="78688"/>
              <a:ext cx="1573866" cy="1416489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DB606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E5B59896-6DF3-4D36-81A9-91043092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97" y="2478048"/>
              <a:ext cx="230895" cy="230895"/>
            </a:xfrm>
            <a:prstGeom prst="ellipse">
              <a:avLst/>
            </a:prstGeom>
            <a:solidFill>
              <a:srgbClr val="DB606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grpSp>
        <p:nvGrpSpPr>
          <p:cNvPr id="9" name="Group 13">
            <a:extLst>
              <a:ext uri="{FF2B5EF4-FFF2-40B4-BE49-F238E27FC236}">
                <a16:creationId xmlns:a16="http://schemas.microsoft.com/office/drawing/2014/main" id="{C013777A-B955-4482-951D-9607EEAF3069}"/>
              </a:ext>
            </a:extLst>
          </p:cNvPr>
          <p:cNvGrpSpPr>
            <a:grpSpLocks/>
          </p:cNvGrpSpPr>
          <p:nvPr/>
        </p:nvGrpSpPr>
        <p:grpSpPr bwMode="auto">
          <a:xfrm>
            <a:off x="2336377" y="1958758"/>
            <a:ext cx="531215" cy="1015740"/>
            <a:chOff x="0" y="0"/>
            <a:chExt cx="1416489" cy="2708943"/>
          </a:xfrm>
        </p:grpSpPr>
        <p:sp>
          <p:nvSpPr>
            <p:cNvPr id="10" name="Line 14">
              <a:extLst>
                <a:ext uri="{FF2B5EF4-FFF2-40B4-BE49-F238E27FC236}">
                  <a16:creationId xmlns:a16="http://schemas.microsoft.com/office/drawing/2014/main" id="{50D149CA-9C11-45A8-9E1F-3BD3EAEFFC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244" y="1479579"/>
              <a:ext cx="1" cy="1142053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9C56AADB-01DA-44C8-A7D3-2EE7CCEC84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78688" y="78688"/>
              <a:ext cx="1573866" cy="1416489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F7D0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" name="Oval 16">
              <a:extLst>
                <a:ext uri="{FF2B5EF4-FFF2-40B4-BE49-F238E27FC236}">
                  <a16:creationId xmlns:a16="http://schemas.microsoft.com/office/drawing/2014/main" id="{3003D65F-80E4-40C7-AC9B-A7CF3CFAE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96" y="2478048"/>
              <a:ext cx="230896" cy="230895"/>
            </a:xfrm>
            <a:prstGeom prst="ellipse">
              <a:avLst/>
            </a:prstGeom>
            <a:solidFill>
              <a:srgbClr val="F7D0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sp>
        <p:nvSpPr>
          <p:cNvPr id="13" name="AutoShape 22">
            <a:extLst>
              <a:ext uri="{FF2B5EF4-FFF2-40B4-BE49-F238E27FC236}">
                <a16:creationId xmlns:a16="http://schemas.microsoft.com/office/drawing/2014/main" id="{6D78829A-9FA2-4CB2-B8DE-2295FB1649AB}"/>
              </a:ext>
            </a:extLst>
          </p:cNvPr>
          <p:cNvSpPr>
            <a:spLocks/>
          </p:cNvSpPr>
          <p:nvPr/>
        </p:nvSpPr>
        <p:spPr bwMode="auto">
          <a:xfrm rot="10800000">
            <a:off x="3387706" y="3545913"/>
            <a:ext cx="128861" cy="14517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80" y="2662"/>
                </a:moveTo>
                <a:lnTo>
                  <a:pt x="12869" y="0"/>
                </a:lnTo>
                <a:lnTo>
                  <a:pt x="0" y="0"/>
                </a:lnTo>
                <a:lnTo>
                  <a:pt x="0" y="21600"/>
                </a:lnTo>
                <a:lnTo>
                  <a:pt x="3005" y="21600"/>
                </a:lnTo>
                <a:lnTo>
                  <a:pt x="3005" y="12659"/>
                </a:lnTo>
                <a:lnTo>
                  <a:pt x="10942" y="12659"/>
                </a:lnTo>
                <a:lnTo>
                  <a:pt x="11509" y="15321"/>
                </a:lnTo>
                <a:lnTo>
                  <a:pt x="21600" y="15321"/>
                </a:lnTo>
                <a:lnTo>
                  <a:pt x="21600" y="2662"/>
                </a:lnTo>
                <a:lnTo>
                  <a:pt x="13380" y="2662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7145" rIns="17145" anchor="ctr"/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defTabSz="34290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675" b="0"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grpSp>
        <p:nvGrpSpPr>
          <p:cNvPr id="14" name="Group 23">
            <a:extLst>
              <a:ext uri="{FF2B5EF4-FFF2-40B4-BE49-F238E27FC236}">
                <a16:creationId xmlns:a16="http://schemas.microsoft.com/office/drawing/2014/main" id="{3BDE22C7-9E45-49CF-857A-16337157338B}"/>
              </a:ext>
            </a:extLst>
          </p:cNvPr>
          <p:cNvGrpSpPr>
            <a:grpSpLocks/>
          </p:cNvGrpSpPr>
          <p:nvPr/>
        </p:nvGrpSpPr>
        <p:grpSpPr bwMode="auto">
          <a:xfrm>
            <a:off x="4129853" y="1958758"/>
            <a:ext cx="531215" cy="1015740"/>
            <a:chOff x="0" y="0"/>
            <a:chExt cx="1416489" cy="2708943"/>
          </a:xfrm>
        </p:grpSpPr>
        <p:sp>
          <p:nvSpPr>
            <p:cNvPr id="15" name="Line 24">
              <a:extLst>
                <a:ext uri="{FF2B5EF4-FFF2-40B4-BE49-F238E27FC236}">
                  <a16:creationId xmlns:a16="http://schemas.microsoft.com/office/drawing/2014/main" id="{3776A3C8-F8B9-4EC6-BB4D-F5A3F4025B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244" y="1479579"/>
              <a:ext cx="1" cy="1142053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" name="AutoShape 25">
              <a:extLst>
                <a:ext uri="{FF2B5EF4-FFF2-40B4-BE49-F238E27FC236}">
                  <a16:creationId xmlns:a16="http://schemas.microsoft.com/office/drawing/2014/main" id="{A670E63F-9CBC-4A76-9CEB-FC678E0643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78688" y="78688"/>
              <a:ext cx="1573866" cy="1416489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71CCA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" name="Oval 26">
              <a:extLst>
                <a:ext uri="{FF2B5EF4-FFF2-40B4-BE49-F238E27FC236}">
                  <a16:creationId xmlns:a16="http://schemas.microsoft.com/office/drawing/2014/main" id="{ACEEFF21-9467-4E0F-B87A-065EC86F7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98" y="2478048"/>
              <a:ext cx="230895" cy="230895"/>
            </a:xfrm>
            <a:prstGeom prst="ellipse">
              <a:avLst/>
            </a:prstGeom>
            <a:solidFill>
              <a:srgbClr val="71CCA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5923328" y="1958758"/>
            <a:ext cx="531215" cy="1015740"/>
            <a:chOff x="6988761" y="2301238"/>
            <a:chExt cx="708287" cy="1354320"/>
          </a:xfrm>
        </p:grpSpPr>
        <p:sp>
          <p:nvSpPr>
            <p:cNvPr id="19" name="Line 29">
              <a:extLst>
                <a:ext uri="{FF2B5EF4-FFF2-40B4-BE49-F238E27FC236}">
                  <a16:creationId xmlns:a16="http://schemas.microsoft.com/office/drawing/2014/main" id="{0444FFF6-840B-4029-A6BD-4F61907A9A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42904" y="3040945"/>
              <a:ext cx="1" cy="570962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0" name="AutoShape 30">
              <a:extLst>
                <a:ext uri="{FF2B5EF4-FFF2-40B4-BE49-F238E27FC236}">
                  <a16:creationId xmlns:a16="http://schemas.microsoft.com/office/drawing/2014/main" id="{3F5F019D-6235-4783-A6AA-AC6FDF97FE6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949482" y="2340517"/>
              <a:ext cx="786845" cy="708287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6B9B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1" name="Oval 31">
              <a:extLst>
                <a:ext uri="{FF2B5EF4-FFF2-40B4-BE49-F238E27FC236}">
                  <a16:creationId xmlns:a16="http://schemas.microsoft.com/office/drawing/2014/main" id="{24764D20-289B-4571-BA06-79EE305FC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5176" y="3540123"/>
              <a:ext cx="115455" cy="115435"/>
            </a:xfrm>
            <a:prstGeom prst="ellipse">
              <a:avLst/>
            </a:prstGeom>
            <a:solidFill>
              <a:srgbClr val="6B9B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grpSp>
        <p:nvGrpSpPr>
          <p:cNvPr id="22" name="Group 39">
            <a:extLst>
              <a:ext uri="{FF2B5EF4-FFF2-40B4-BE49-F238E27FC236}">
                <a16:creationId xmlns:a16="http://schemas.microsoft.com/office/drawing/2014/main" id="{55FF4205-18B3-41BF-A314-F81F681327C4}"/>
              </a:ext>
            </a:extLst>
          </p:cNvPr>
          <p:cNvGrpSpPr>
            <a:grpSpLocks/>
          </p:cNvGrpSpPr>
          <p:nvPr/>
        </p:nvGrpSpPr>
        <p:grpSpPr bwMode="auto">
          <a:xfrm>
            <a:off x="542901" y="3172096"/>
            <a:ext cx="1049225" cy="997931"/>
            <a:chOff x="1381277" y="-73935"/>
            <a:chExt cx="2797763" cy="2661449"/>
          </a:xfrm>
        </p:grpSpPr>
        <p:sp>
          <p:nvSpPr>
            <p:cNvPr id="23" name="Text Box 40">
              <a:extLst>
                <a:ext uri="{FF2B5EF4-FFF2-40B4-BE49-F238E27FC236}">
                  <a16:creationId xmlns:a16="http://schemas.microsoft.com/office/drawing/2014/main" id="{388A101D-C613-48DE-8FAD-4E828B686CE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81277" y="-73935"/>
              <a:ext cx="2797763" cy="595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On </a:t>
              </a:r>
              <a:r>
                <a:rPr lang="fr-FR" altLang="fr-FR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Board</a:t>
              </a:r>
              <a:endPara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4" name="Text Box 41">
              <a:extLst>
                <a:ext uri="{FF2B5EF4-FFF2-40B4-BE49-F238E27FC236}">
                  <a16:creationId xmlns:a16="http://schemas.microsoft.com/office/drawing/2014/main" id="{86BA81F2-83F5-44FF-8C45-FB712883B29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81277" y="638044"/>
              <a:ext cx="2588125" cy="19494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App </a:t>
              </a:r>
              <a:r>
                <a:rPr lang="fr-FR" altLang="fr-F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Onboarding</a:t>
              </a:r>
              <a:endParaRPr lang="fr-FR" alt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Compréhension du code</a:t>
              </a:r>
            </a:p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KT</a:t>
              </a:r>
            </a:p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Analyse</a:t>
              </a:r>
            </a:p>
          </p:txBody>
        </p:sp>
      </p:grpSp>
      <p:grpSp>
        <p:nvGrpSpPr>
          <p:cNvPr id="25" name="Group 48">
            <a:extLst>
              <a:ext uri="{FF2B5EF4-FFF2-40B4-BE49-F238E27FC236}">
                <a16:creationId xmlns:a16="http://schemas.microsoft.com/office/drawing/2014/main" id="{73E9F83B-C58F-4A25-BC00-47070E6E9B58}"/>
              </a:ext>
            </a:extLst>
          </p:cNvPr>
          <p:cNvGrpSpPr>
            <a:grpSpLocks/>
          </p:cNvGrpSpPr>
          <p:nvPr/>
        </p:nvGrpSpPr>
        <p:grpSpPr bwMode="auto">
          <a:xfrm>
            <a:off x="2011912" y="3079763"/>
            <a:ext cx="1199195" cy="1090264"/>
            <a:chOff x="981381" y="-320184"/>
            <a:chExt cx="3197659" cy="2907699"/>
          </a:xfrm>
        </p:grpSpPr>
        <p:sp>
          <p:nvSpPr>
            <p:cNvPr id="26" name="Text Box 49">
              <a:extLst>
                <a:ext uri="{FF2B5EF4-FFF2-40B4-BE49-F238E27FC236}">
                  <a16:creationId xmlns:a16="http://schemas.microsoft.com/office/drawing/2014/main" id="{537BBFD5-B7E0-4743-8E00-51055CD5641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81381" y="-320184"/>
              <a:ext cx="3197659" cy="1087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Tableau de bord</a:t>
              </a:r>
            </a:p>
          </p:txBody>
        </p:sp>
        <p:sp>
          <p:nvSpPr>
            <p:cNvPr id="27" name="Text Box 50">
              <a:extLst>
                <a:ext uri="{FF2B5EF4-FFF2-40B4-BE49-F238E27FC236}">
                  <a16:creationId xmlns:a16="http://schemas.microsoft.com/office/drawing/2014/main" id="{D0DCDA2C-575A-431A-A45E-C5DE1E4011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81381" y="638044"/>
              <a:ext cx="2988021" cy="19494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Mettre en place des tableaux de bord</a:t>
              </a:r>
            </a:p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</a:pPr>
              <a:r>
                <a:rPr lang="fr-FR" altLang="fr-F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Monitoring des applications standards</a:t>
              </a:r>
            </a:p>
          </p:txBody>
        </p:sp>
      </p:grpSp>
      <p:grpSp>
        <p:nvGrpSpPr>
          <p:cNvPr id="28" name="Group 51">
            <a:extLst>
              <a:ext uri="{FF2B5EF4-FFF2-40B4-BE49-F238E27FC236}">
                <a16:creationId xmlns:a16="http://schemas.microsoft.com/office/drawing/2014/main" id="{F69ACC99-B3FA-4A90-B2BE-317AFE91D463}"/>
              </a:ext>
            </a:extLst>
          </p:cNvPr>
          <p:cNvGrpSpPr>
            <a:grpSpLocks/>
          </p:cNvGrpSpPr>
          <p:nvPr/>
        </p:nvGrpSpPr>
        <p:grpSpPr bwMode="auto">
          <a:xfrm>
            <a:off x="3832309" y="3172096"/>
            <a:ext cx="1209737" cy="720932"/>
            <a:chOff x="209639" y="-73933"/>
            <a:chExt cx="4285234" cy="1922698"/>
          </a:xfrm>
        </p:grpSpPr>
        <p:sp>
          <p:nvSpPr>
            <p:cNvPr id="29" name="Text Box 52">
              <a:extLst>
                <a:ext uri="{FF2B5EF4-FFF2-40B4-BE49-F238E27FC236}">
                  <a16:creationId xmlns:a16="http://schemas.microsoft.com/office/drawing/2014/main" id="{3F22398F-9989-4F5E-9856-A4ECD315DD8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09639" y="-73933"/>
              <a:ext cx="3969400" cy="5951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Hypercare</a:t>
              </a:r>
              <a:endPara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0" name="Text Box 53">
              <a:extLst>
                <a:ext uri="{FF2B5EF4-FFF2-40B4-BE49-F238E27FC236}">
                  <a16:creationId xmlns:a16="http://schemas.microsoft.com/office/drawing/2014/main" id="{53003DD4-C916-4125-A539-68545327D9A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09643" y="638044"/>
              <a:ext cx="4285230" cy="1210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>
              <a:spAutoFit/>
            </a:bodyPr>
            <a:lstStyle/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675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Support pendant 4 semaines</a:t>
              </a:r>
            </a:p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675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Former les équipes de </a:t>
              </a:r>
              <a:r>
                <a:rPr lang="fr-FR" altLang="fr-FR" sz="675" dirty="0" err="1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dev</a:t>
              </a:r>
              <a:r>
                <a:rPr lang="fr-FR" altLang="fr-FR" sz="675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 sur les application construite avec </a:t>
              </a:r>
              <a:r>
                <a:rPr lang="fr-FR" altLang="fr-FR" sz="675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service line</a:t>
              </a:r>
            </a:p>
          </p:txBody>
        </p:sp>
      </p:grpSp>
      <p:sp>
        <p:nvSpPr>
          <p:cNvPr id="31" name="Text Box 55">
            <a:extLst>
              <a:ext uri="{FF2B5EF4-FFF2-40B4-BE49-F238E27FC236}">
                <a16:creationId xmlns:a16="http://schemas.microsoft.com/office/drawing/2014/main" id="{3A954A03-2B0E-422D-9FAA-0125373918BA}"/>
              </a:ext>
            </a:extLst>
          </p:cNvPr>
          <p:cNvSpPr txBox="1">
            <a:spLocks/>
          </p:cNvSpPr>
          <p:nvPr/>
        </p:nvSpPr>
        <p:spPr bwMode="auto">
          <a:xfrm>
            <a:off x="5662871" y="3079763"/>
            <a:ext cx="1101924" cy="407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Régularisation</a:t>
            </a:r>
            <a:r>
              <a:rPr lang="fr-FR" altLang="fr-FR" sz="9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et upgrade</a:t>
            </a:r>
          </a:p>
        </p:txBody>
      </p:sp>
      <p:grpSp>
        <p:nvGrpSpPr>
          <p:cNvPr id="32" name="Group 54">
            <a:extLst>
              <a:ext uri="{FF2B5EF4-FFF2-40B4-BE49-F238E27FC236}">
                <a16:creationId xmlns:a16="http://schemas.microsoft.com/office/drawing/2014/main" id="{FD17BE9A-280A-4607-893F-920E6A8C6CC2}"/>
              </a:ext>
            </a:extLst>
          </p:cNvPr>
          <p:cNvGrpSpPr>
            <a:grpSpLocks/>
          </p:cNvGrpSpPr>
          <p:nvPr/>
        </p:nvGrpSpPr>
        <p:grpSpPr bwMode="auto">
          <a:xfrm>
            <a:off x="7445237" y="2987429"/>
            <a:ext cx="1101924" cy="905598"/>
            <a:chOff x="1240753" y="-566433"/>
            <a:chExt cx="2938287" cy="2415196"/>
          </a:xfrm>
        </p:grpSpPr>
        <p:sp>
          <p:nvSpPr>
            <p:cNvPr id="33" name="Text Box 55">
              <a:extLst>
                <a:ext uri="{FF2B5EF4-FFF2-40B4-BE49-F238E27FC236}">
                  <a16:creationId xmlns:a16="http://schemas.microsoft.com/office/drawing/2014/main" id="{3A954A03-2B0E-422D-9FAA-0125373918B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40753" y="-566433"/>
              <a:ext cx="2938287" cy="15800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 anchor="ctr">
              <a:spAutoFit/>
            </a:bodyPr>
            <a:lstStyle/>
            <a:p>
              <a:pPr defTabSz="309563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Support des services partagés</a:t>
              </a:r>
            </a:p>
          </p:txBody>
        </p:sp>
        <p:sp>
          <p:nvSpPr>
            <p:cNvPr id="34" name="Text Box 56">
              <a:extLst>
                <a:ext uri="{FF2B5EF4-FFF2-40B4-BE49-F238E27FC236}">
                  <a16:creationId xmlns:a16="http://schemas.microsoft.com/office/drawing/2014/main" id="{3A4284DC-25C9-4B55-9D9C-8133FB20AFE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40753" y="638042"/>
              <a:ext cx="2728649" cy="1210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19050" tIns="19050" rIns="19050" bIns="19050">
              <a:spAutoFit/>
            </a:bodyPr>
            <a:lstStyle/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675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Gestion du support sur un modèle de services partagés</a:t>
              </a:r>
            </a:p>
            <a:p>
              <a:pPr marL="64294" indent="-64294" defTabSz="3095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buChar char="−"/>
              </a:pPr>
              <a:r>
                <a:rPr lang="fr-FR" altLang="fr-FR" sz="675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Classification Per App </a:t>
              </a:r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7716804" y="1958757"/>
            <a:ext cx="531215" cy="1010608"/>
            <a:chOff x="9047079" y="2301237"/>
            <a:chExt cx="708287" cy="1347477"/>
          </a:xfrm>
        </p:grpSpPr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0444FFF6-840B-4029-A6BD-4F61907A9A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01223" y="3040945"/>
              <a:ext cx="1" cy="570962"/>
            </a:xfrm>
            <a:prstGeom prst="line">
              <a:avLst/>
            </a:prstGeom>
            <a:noFill/>
            <a:ln w="25400" cap="flat" cmpd="sng">
              <a:solidFill>
                <a:srgbClr val="A6AAA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37" name="AutoShape 10">
              <a:extLst>
                <a:ext uri="{FF2B5EF4-FFF2-40B4-BE49-F238E27FC236}">
                  <a16:creationId xmlns:a16="http://schemas.microsoft.com/office/drawing/2014/main" id="{215903C5-7AAE-4FDB-8F87-1801F347870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9007800" y="2340516"/>
              <a:ext cx="786845" cy="708287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2" y="-4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0" y="1236"/>
                  </a:cubicBezTo>
                  <a:lnTo>
                    <a:pt x="259" y="9428"/>
                  </a:lnTo>
                  <a:cubicBezTo>
                    <a:pt x="95" y="9832"/>
                    <a:pt x="7" y="10270"/>
                    <a:pt x="1" y="10714"/>
                  </a:cubicBezTo>
                  <a:cubicBezTo>
                    <a:pt x="-6" y="11191"/>
                    <a:pt x="82" y="11664"/>
                    <a:pt x="259" y="12100"/>
                  </a:cubicBezTo>
                  <a:lnTo>
                    <a:pt x="4418" y="20185"/>
                  </a:lnTo>
                  <a:cubicBezTo>
                    <a:pt x="4637" y="20610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7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7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2" y="10284"/>
                    <a:pt x="21466" y="9771"/>
                    <a:pt x="21227" y="9321"/>
                  </a:cubicBezTo>
                  <a:lnTo>
                    <a:pt x="17012" y="1258"/>
                  </a:lnTo>
                  <a:cubicBezTo>
                    <a:pt x="16793" y="865"/>
                    <a:pt x="16485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</a:path>
              </a:pathLst>
            </a:custGeom>
            <a:solidFill>
              <a:srgbClr val="EA765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38" name="Oval 11">
              <a:extLst>
                <a:ext uri="{FF2B5EF4-FFF2-40B4-BE49-F238E27FC236}">
                  <a16:creationId xmlns:a16="http://schemas.microsoft.com/office/drawing/2014/main" id="{4FBCC2FB-C7CC-4AC4-9486-66AF3EC2B30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43496" y="3533279"/>
              <a:ext cx="115454" cy="115435"/>
            </a:xfrm>
            <a:prstGeom prst="ellipse">
              <a:avLst/>
            </a:prstGeom>
            <a:solidFill>
              <a:srgbClr val="EA765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0956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39" name="AutoShape 22">
              <a:extLst>
                <a:ext uri="{FF2B5EF4-FFF2-40B4-BE49-F238E27FC236}">
                  <a16:creationId xmlns:a16="http://schemas.microsoft.com/office/drawing/2014/main" id="{6D78829A-9FA2-4CB2-B8DE-2295FB164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4018" y="2595748"/>
              <a:ext cx="171814" cy="193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380" y="2662"/>
                  </a:moveTo>
                  <a:lnTo>
                    <a:pt x="1286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3005" y="21600"/>
                  </a:lnTo>
                  <a:lnTo>
                    <a:pt x="3005" y="12659"/>
                  </a:lnTo>
                  <a:lnTo>
                    <a:pt x="10942" y="12659"/>
                  </a:lnTo>
                  <a:lnTo>
                    <a:pt x="11509" y="15321"/>
                  </a:lnTo>
                  <a:lnTo>
                    <a:pt x="21600" y="15321"/>
                  </a:lnTo>
                  <a:lnTo>
                    <a:pt x="21600" y="2662"/>
                  </a:lnTo>
                  <a:lnTo>
                    <a:pt x="13380" y="266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7145" rIns="17145" anchor="ctr"/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defTabSz="3429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675" b="0"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sp>
        <p:nvSpPr>
          <p:cNvPr id="40" name="Line 9">
            <a:extLst>
              <a:ext uri="{FF2B5EF4-FFF2-40B4-BE49-F238E27FC236}">
                <a16:creationId xmlns:a16="http://schemas.microsoft.com/office/drawing/2014/main" id="{DF6E0162-CD1C-484C-996D-7303CEB671E7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1665518" y="2941539"/>
            <a:ext cx="1" cy="910023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41" name="Oval 11">
            <a:extLst>
              <a:ext uri="{FF2B5EF4-FFF2-40B4-BE49-F238E27FC236}">
                <a16:creationId xmlns:a16="http://schemas.microsoft.com/office/drawing/2014/main" id="{4FBCC2FB-C7CC-4AC4-9486-66AF3EC2B30D}"/>
              </a:ext>
            </a:extLst>
          </p:cNvPr>
          <p:cNvSpPr>
            <a:spLocks/>
          </p:cNvSpPr>
          <p:nvPr/>
        </p:nvSpPr>
        <p:spPr bwMode="auto">
          <a:xfrm rot="10800000">
            <a:off x="1622222" y="2897826"/>
            <a:ext cx="86591" cy="86576"/>
          </a:xfrm>
          <a:prstGeom prst="ellipse">
            <a:avLst/>
          </a:prstGeom>
          <a:solidFill>
            <a:srgbClr val="36526E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42" name="Text Box 58">
            <a:extLst>
              <a:ext uri="{FF2B5EF4-FFF2-40B4-BE49-F238E27FC236}">
                <a16:creationId xmlns:a16="http://schemas.microsoft.com/office/drawing/2014/main" id="{898416CD-1BEF-413C-9D53-15995F87F6D1}"/>
              </a:ext>
            </a:extLst>
          </p:cNvPr>
          <p:cNvSpPr txBox="1">
            <a:spLocks/>
          </p:cNvSpPr>
          <p:nvPr/>
        </p:nvSpPr>
        <p:spPr bwMode="auto">
          <a:xfrm>
            <a:off x="881902" y="2675669"/>
            <a:ext cx="1567235" cy="22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Instrument</a:t>
            </a:r>
          </a:p>
        </p:txBody>
      </p:sp>
      <p:sp>
        <p:nvSpPr>
          <p:cNvPr id="43" name="Triangle isocèle 42"/>
          <p:cNvSpPr/>
          <p:nvPr/>
        </p:nvSpPr>
        <p:spPr>
          <a:xfrm>
            <a:off x="1197601" y="3843602"/>
            <a:ext cx="935831" cy="257175"/>
          </a:xfrm>
          <a:prstGeom prst="triangle">
            <a:avLst/>
          </a:prstGeom>
          <a:solidFill>
            <a:srgbClr val="36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/>
          </a:p>
        </p:txBody>
      </p:sp>
      <p:sp>
        <p:nvSpPr>
          <p:cNvPr id="44" name="Text Box 58">
            <a:extLst>
              <a:ext uri="{FF2B5EF4-FFF2-40B4-BE49-F238E27FC236}">
                <a16:creationId xmlns:a16="http://schemas.microsoft.com/office/drawing/2014/main" id="{898416CD-1BEF-413C-9D53-15995F87F6D1}"/>
              </a:ext>
            </a:extLst>
          </p:cNvPr>
          <p:cNvSpPr txBox="1">
            <a:spLocks/>
          </p:cNvSpPr>
          <p:nvPr/>
        </p:nvSpPr>
        <p:spPr bwMode="auto">
          <a:xfrm>
            <a:off x="1347339" y="3873792"/>
            <a:ext cx="66457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Entry to </a:t>
            </a:r>
            <a:r>
              <a:rPr lang="fr-FR" altLang="fr-FR" sz="675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operate</a:t>
            </a:r>
            <a: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mobile</a:t>
            </a:r>
          </a:p>
        </p:txBody>
      </p:sp>
      <p:sp>
        <p:nvSpPr>
          <p:cNvPr id="45" name="Line 9">
            <a:extLst>
              <a:ext uri="{FF2B5EF4-FFF2-40B4-BE49-F238E27FC236}">
                <a16:creationId xmlns:a16="http://schemas.microsoft.com/office/drawing/2014/main" id="{DF6E0162-CD1C-484C-996D-7303CEB671E7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430348" y="2941539"/>
            <a:ext cx="1" cy="910023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46" name="Oval 11">
            <a:extLst>
              <a:ext uri="{FF2B5EF4-FFF2-40B4-BE49-F238E27FC236}">
                <a16:creationId xmlns:a16="http://schemas.microsoft.com/office/drawing/2014/main" id="{4FBCC2FB-C7CC-4AC4-9486-66AF3EC2B30D}"/>
              </a:ext>
            </a:extLst>
          </p:cNvPr>
          <p:cNvSpPr>
            <a:spLocks/>
          </p:cNvSpPr>
          <p:nvPr/>
        </p:nvSpPr>
        <p:spPr bwMode="auto">
          <a:xfrm rot="10800000">
            <a:off x="3387052" y="2897826"/>
            <a:ext cx="86591" cy="86576"/>
          </a:xfrm>
          <a:prstGeom prst="ellipse">
            <a:avLst/>
          </a:prstGeom>
          <a:solidFill>
            <a:srgbClr val="36526E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47" name="Text Box 58">
            <a:extLst>
              <a:ext uri="{FF2B5EF4-FFF2-40B4-BE49-F238E27FC236}">
                <a16:creationId xmlns:a16="http://schemas.microsoft.com/office/drawing/2014/main" id="{898416CD-1BEF-413C-9D53-15995F87F6D1}"/>
              </a:ext>
            </a:extLst>
          </p:cNvPr>
          <p:cNvSpPr txBox="1">
            <a:spLocks/>
          </p:cNvSpPr>
          <p:nvPr/>
        </p:nvSpPr>
        <p:spPr bwMode="auto">
          <a:xfrm>
            <a:off x="2646732" y="2675669"/>
            <a:ext cx="1567235" cy="22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Atterrissage</a:t>
            </a:r>
          </a:p>
        </p:txBody>
      </p:sp>
      <p:sp>
        <p:nvSpPr>
          <p:cNvPr id="48" name="Triangle isocèle 47"/>
          <p:cNvSpPr/>
          <p:nvPr/>
        </p:nvSpPr>
        <p:spPr>
          <a:xfrm>
            <a:off x="2962432" y="3843602"/>
            <a:ext cx="935831" cy="257175"/>
          </a:xfrm>
          <a:prstGeom prst="triangle">
            <a:avLst/>
          </a:prstGeom>
          <a:solidFill>
            <a:srgbClr val="36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/>
          </a:p>
        </p:txBody>
      </p:sp>
      <p:sp>
        <p:nvSpPr>
          <p:cNvPr id="49" name="Text Box 58">
            <a:extLst>
              <a:ext uri="{FF2B5EF4-FFF2-40B4-BE49-F238E27FC236}">
                <a16:creationId xmlns:a16="http://schemas.microsoft.com/office/drawing/2014/main" id="{898416CD-1BEF-413C-9D53-15995F87F6D1}"/>
              </a:ext>
            </a:extLst>
          </p:cNvPr>
          <p:cNvSpPr txBox="1">
            <a:spLocks/>
          </p:cNvSpPr>
          <p:nvPr/>
        </p:nvSpPr>
        <p:spPr bwMode="auto">
          <a:xfrm>
            <a:off x="3155696" y="3873792"/>
            <a:ext cx="5493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Entry for </a:t>
            </a:r>
            <a:r>
              <a:rPr lang="fr-FR" altLang="fr-FR" sz="675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hypercare</a:t>
            </a:r>
            <a:endParaRPr lang="fr-FR" altLang="fr-FR" sz="675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0" name="Line 9">
            <a:extLst>
              <a:ext uri="{FF2B5EF4-FFF2-40B4-BE49-F238E27FC236}">
                <a16:creationId xmlns:a16="http://schemas.microsoft.com/office/drawing/2014/main" id="{DF6E0162-CD1C-484C-996D-7303CEB671E7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5273172" y="2941539"/>
            <a:ext cx="1" cy="910023"/>
          </a:xfrm>
          <a:prstGeom prst="line">
            <a:avLst/>
          </a:prstGeom>
          <a:noFill/>
          <a:ln w="25400" cap="flat" cmpd="sng">
            <a:solidFill>
              <a:srgbClr val="A6AAA9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51" name="Oval 11">
            <a:extLst>
              <a:ext uri="{FF2B5EF4-FFF2-40B4-BE49-F238E27FC236}">
                <a16:creationId xmlns:a16="http://schemas.microsoft.com/office/drawing/2014/main" id="{4FBCC2FB-C7CC-4AC4-9486-66AF3EC2B30D}"/>
              </a:ext>
            </a:extLst>
          </p:cNvPr>
          <p:cNvSpPr>
            <a:spLocks/>
          </p:cNvSpPr>
          <p:nvPr/>
        </p:nvSpPr>
        <p:spPr bwMode="auto">
          <a:xfrm rot="10800000">
            <a:off x="5229877" y="2897826"/>
            <a:ext cx="86591" cy="86576"/>
          </a:xfrm>
          <a:prstGeom prst="ellipse">
            <a:avLst/>
          </a:prstGeom>
          <a:solidFill>
            <a:srgbClr val="36526E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52" name="Text Box 58">
            <a:extLst>
              <a:ext uri="{FF2B5EF4-FFF2-40B4-BE49-F238E27FC236}">
                <a16:creationId xmlns:a16="http://schemas.microsoft.com/office/drawing/2014/main" id="{898416CD-1BEF-413C-9D53-15995F87F6D1}"/>
              </a:ext>
            </a:extLst>
          </p:cNvPr>
          <p:cNvSpPr txBox="1">
            <a:spLocks/>
          </p:cNvSpPr>
          <p:nvPr/>
        </p:nvSpPr>
        <p:spPr bwMode="auto">
          <a:xfrm>
            <a:off x="4489556" y="2675669"/>
            <a:ext cx="1567235" cy="22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Stabilisation</a:t>
            </a:r>
          </a:p>
        </p:txBody>
      </p:sp>
      <p:sp>
        <p:nvSpPr>
          <p:cNvPr id="53" name="Triangle isocèle 52"/>
          <p:cNvSpPr/>
          <p:nvPr/>
        </p:nvSpPr>
        <p:spPr>
          <a:xfrm>
            <a:off x="4805256" y="3843602"/>
            <a:ext cx="935831" cy="257175"/>
          </a:xfrm>
          <a:prstGeom prst="triangle">
            <a:avLst/>
          </a:prstGeom>
          <a:solidFill>
            <a:srgbClr val="36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/>
          </a:p>
        </p:txBody>
      </p:sp>
      <p:sp>
        <p:nvSpPr>
          <p:cNvPr id="54" name="Text Box 58">
            <a:extLst>
              <a:ext uri="{FF2B5EF4-FFF2-40B4-BE49-F238E27FC236}">
                <a16:creationId xmlns:a16="http://schemas.microsoft.com/office/drawing/2014/main" id="{898416CD-1BEF-413C-9D53-15995F87F6D1}"/>
              </a:ext>
            </a:extLst>
          </p:cNvPr>
          <p:cNvSpPr txBox="1">
            <a:spLocks/>
          </p:cNvSpPr>
          <p:nvPr/>
        </p:nvSpPr>
        <p:spPr bwMode="auto">
          <a:xfrm>
            <a:off x="4998520" y="3873792"/>
            <a:ext cx="5493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675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Graded</a:t>
            </a:r>
            <a: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b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fr-FR" altLang="fr-FR" sz="675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app</a:t>
            </a:r>
            <a:r>
              <a:rPr lang="fr-FR" altLang="fr-FR" sz="6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support</a:t>
            </a:r>
          </a:p>
        </p:txBody>
      </p:sp>
      <p:sp>
        <p:nvSpPr>
          <p:cNvPr id="55" name="Text Box 58">
            <a:extLst>
              <a:ext uri="{FF2B5EF4-FFF2-40B4-BE49-F238E27FC236}">
                <a16:creationId xmlns:a16="http://schemas.microsoft.com/office/drawing/2014/main" id="{898416CD-1BEF-413C-9D53-15995F87F6D1}"/>
              </a:ext>
            </a:extLst>
          </p:cNvPr>
          <p:cNvSpPr txBox="1">
            <a:spLocks/>
          </p:cNvSpPr>
          <p:nvPr/>
        </p:nvSpPr>
        <p:spPr bwMode="auto">
          <a:xfrm>
            <a:off x="5498004" y="1560427"/>
            <a:ext cx="1295270" cy="592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Stabilisation</a:t>
            </a:r>
          </a:p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Amélioration continue</a:t>
            </a:r>
          </a:p>
        </p:txBody>
      </p:sp>
      <p:sp>
        <p:nvSpPr>
          <p:cNvPr id="56" name="Text Box 50">
            <a:extLst>
              <a:ext uri="{FF2B5EF4-FFF2-40B4-BE49-F238E27FC236}">
                <a16:creationId xmlns:a16="http://schemas.microsoft.com/office/drawing/2014/main" id="{D0DCDA2C-575A-431A-A45E-C5DE1E40114D}"/>
              </a:ext>
            </a:extLst>
          </p:cNvPr>
          <p:cNvSpPr txBox="1">
            <a:spLocks/>
          </p:cNvSpPr>
          <p:nvPr/>
        </p:nvSpPr>
        <p:spPr bwMode="auto">
          <a:xfrm>
            <a:off x="2032144" y="4421734"/>
            <a:ext cx="930287" cy="453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9050" tIns="19050" rIns="19050" bIns="19050">
            <a:spAutoFit/>
          </a:bodyPr>
          <a:lstStyle/>
          <a:p>
            <a:pPr defTabSz="309563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</a:pPr>
            <a:r>
              <a:rPr lang="fr-FR" altLang="fr-FR" sz="675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Créer des modèles de composants en </a:t>
            </a:r>
            <a:r>
              <a:rPr lang="fr-FR" altLang="fr-FR" sz="675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re-use</a:t>
            </a:r>
            <a:r>
              <a:rPr lang="fr-FR" altLang="fr-FR" sz="675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pour des applications existantes</a:t>
            </a:r>
          </a:p>
        </p:txBody>
      </p:sp>
      <p:cxnSp>
        <p:nvCxnSpPr>
          <p:cNvPr id="57" name="Connecteur droit avec flèche 56"/>
          <p:cNvCxnSpPr>
            <a:cxnSpLocks/>
          </p:cNvCxnSpPr>
          <p:nvPr/>
        </p:nvCxnSpPr>
        <p:spPr>
          <a:xfrm>
            <a:off x="2449136" y="3937887"/>
            <a:ext cx="1" cy="32107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utoShape 32">
            <a:extLst>
              <a:ext uri="{FF2B5EF4-FFF2-40B4-BE49-F238E27FC236}">
                <a16:creationId xmlns:a16="http://schemas.microsoft.com/office/drawing/2014/main" id="{B5783C31-E6AF-4B3D-999E-9815383BAAD8}"/>
              </a:ext>
            </a:extLst>
          </p:cNvPr>
          <p:cNvSpPr>
            <a:spLocks/>
          </p:cNvSpPr>
          <p:nvPr/>
        </p:nvSpPr>
        <p:spPr bwMode="auto">
          <a:xfrm>
            <a:off x="737092" y="2175169"/>
            <a:ext cx="173630" cy="1477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10800"/>
                </a:lnTo>
                <a:lnTo>
                  <a:pt x="0" y="0"/>
                </a:lnTo>
                <a:lnTo>
                  <a:pt x="0" y="8280"/>
                </a:lnTo>
                <a:lnTo>
                  <a:pt x="15527" y="10800"/>
                </a:lnTo>
                <a:lnTo>
                  <a:pt x="0" y="13095"/>
                </a:lnTo>
                <a:lnTo>
                  <a:pt x="0" y="21600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7145" rIns="17145" anchor="ctr"/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defTabSz="34290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675" b="0"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59" name="AutoShape 37">
            <a:extLst>
              <a:ext uri="{FF2B5EF4-FFF2-40B4-BE49-F238E27FC236}">
                <a16:creationId xmlns:a16="http://schemas.microsoft.com/office/drawing/2014/main" id="{D2592196-5280-4970-A12B-9AA78F8C4201}"/>
              </a:ext>
            </a:extLst>
          </p:cNvPr>
          <p:cNvSpPr>
            <a:spLocks/>
          </p:cNvSpPr>
          <p:nvPr/>
        </p:nvSpPr>
        <p:spPr bwMode="auto">
          <a:xfrm rot="10800000">
            <a:off x="2520799" y="2166332"/>
            <a:ext cx="162371" cy="164090"/>
          </a:xfrm>
          <a:custGeom>
            <a:avLst/>
            <a:gdLst>
              <a:gd name="T0" fmla="*/ 10774 w 21549"/>
              <a:gd name="T1" fmla="*/ 10800 h 21600"/>
              <a:gd name="T2" fmla="*/ 10774 w 21549"/>
              <a:gd name="T3" fmla="*/ 10800 h 21600"/>
              <a:gd name="T4" fmla="*/ 10774 w 21549"/>
              <a:gd name="T5" fmla="*/ 10800 h 21600"/>
              <a:gd name="T6" fmla="*/ 10774 w 21549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49" h="21600">
                <a:moveTo>
                  <a:pt x="18684" y="11815"/>
                </a:moveTo>
                <a:cubicBezTo>
                  <a:pt x="18684" y="11612"/>
                  <a:pt x="18890" y="11206"/>
                  <a:pt x="18890" y="10800"/>
                </a:cubicBezTo>
                <a:cubicBezTo>
                  <a:pt x="18890" y="10394"/>
                  <a:pt x="18890" y="9947"/>
                  <a:pt x="18684" y="9744"/>
                </a:cubicBezTo>
                <a:lnTo>
                  <a:pt x="20984" y="7877"/>
                </a:lnTo>
                <a:cubicBezTo>
                  <a:pt x="21395" y="7674"/>
                  <a:pt x="21395" y="7471"/>
                  <a:pt x="21189" y="7268"/>
                </a:cubicBezTo>
                <a:lnTo>
                  <a:pt x="19095" y="3329"/>
                </a:lnTo>
                <a:cubicBezTo>
                  <a:pt x="18890" y="3329"/>
                  <a:pt x="18684" y="3126"/>
                  <a:pt x="18233" y="3329"/>
                </a:cubicBezTo>
                <a:lnTo>
                  <a:pt x="15522" y="4344"/>
                </a:lnTo>
                <a:cubicBezTo>
                  <a:pt x="15112" y="3938"/>
                  <a:pt x="14455" y="3735"/>
                  <a:pt x="13633" y="3329"/>
                </a:cubicBezTo>
                <a:lnTo>
                  <a:pt x="13223" y="406"/>
                </a:lnTo>
                <a:cubicBezTo>
                  <a:pt x="13428" y="203"/>
                  <a:pt x="13017" y="0"/>
                  <a:pt x="12771" y="0"/>
                </a:cubicBezTo>
                <a:lnTo>
                  <a:pt x="8377" y="0"/>
                </a:lnTo>
                <a:cubicBezTo>
                  <a:pt x="8172" y="0"/>
                  <a:pt x="7967" y="203"/>
                  <a:pt x="7967" y="406"/>
                </a:cubicBezTo>
                <a:lnTo>
                  <a:pt x="7556" y="3329"/>
                </a:lnTo>
                <a:cubicBezTo>
                  <a:pt x="6694" y="3532"/>
                  <a:pt x="6283" y="3938"/>
                  <a:pt x="5667" y="4344"/>
                </a:cubicBezTo>
                <a:lnTo>
                  <a:pt x="2916" y="3329"/>
                </a:lnTo>
                <a:cubicBezTo>
                  <a:pt x="2710" y="3126"/>
                  <a:pt x="2505" y="3329"/>
                  <a:pt x="2300" y="3532"/>
                </a:cubicBezTo>
                <a:lnTo>
                  <a:pt x="0" y="7268"/>
                </a:lnTo>
                <a:cubicBezTo>
                  <a:pt x="0" y="7471"/>
                  <a:pt x="0" y="7674"/>
                  <a:pt x="205" y="7877"/>
                </a:cubicBezTo>
                <a:lnTo>
                  <a:pt x="2505" y="9744"/>
                </a:lnTo>
                <a:cubicBezTo>
                  <a:pt x="2505" y="9947"/>
                  <a:pt x="2505" y="10394"/>
                  <a:pt x="2505" y="10800"/>
                </a:cubicBezTo>
                <a:cubicBezTo>
                  <a:pt x="2505" y="11206"/>
                  <a:pt x="2505" y="11612"/>
                  <a:pt x="2505" y="11815"/>
                </a:cubicBezTo>
                <a:lnTo>
                  <a:pt x="205" y="13683"/>
                </a:lnTo>
                <a:cubicBezTo>
                  <a:pt x="0" y="13926"/>
                  <a:pt x="0" y="14129"/>
                  <a:pt x="205" y="14332"/>
                </a:cubicBezTo>
                <a:lnTo>
                  <a:pt x="2300" y="18271"/>
                </a:lnTo>
                <a:cubicBezTo>
                  <a:pt x="2505" y="18271"/>
                  <a:pt x="2710" y="18474"/>
                  <a:pt x="2916" y="18271"/>
                </a:cubicBezTo>
                <a:lnTo>
                  <a:pt x="5667" y="17215"/>
                </a:lnTo>
                <a:cubicBezTo>
                  <a:pt x="6283" y="17621"/>
                  <a:pt x="6899" y="18068"/>
                  <a:pt x="7556" y="18271"/>
                </a:cubicBezTo>
                <a:lnTo>
                  <a:pt x="7967" y="21153"/>
                </a:lnTo>
                <a:cubicBezTo>
                  <a:pt x="7967" y="21356"/>
                  <a:pt x="8172" y="21600"/>
                  <a:pt x="8583" y="21600"/>
                </a:cubicBezTo>
                <a:lnTo>
                  <a:pt x="13017" y="21600"/>
                </a:lnTo>
                <a:cubicBezTo>
                  <a:pt x="13223" y="21600"/>
                  <a:pt x="13428" y="21356"/>
                  <a:pt x="13428" y="21153"/>
                </a:cubicBezTo>
                <a:lnTo>
                  <a:pt x="13839" y="18271"/>
                </a:lnTo>
                <a:cubicBezTo>
                  <a:pt x="14660" y="18068"/>
                  <a:pt x="15317" y="17621"/>
                  <a:pt x="15728" y="17215"/>
                </a:cubicBezTo>
                <a:lnTo>
                  <a:pt x="18438" y="18271"/>
                </a:lnTo>
                <a:cubicBezTo>
                  <a:pt x="18684" y="18474"/>
                  <a:pt x="19095" y="18271"/>
                  <a:pt x="19300" y="18068"/>
                </a:cubicBezTo>
                <a:lnTo>
                  <a:pt x="21395" y="14332"/>
                </a:lnTo>
                <a:cubicBezTo>
                  <a:pt x="21600" y="14129"/>
                  <a:pt x="21600" y="13683"/>
                  <a:pt x="21395" y="13683"/>
                </a:cubicBezTo>
                <a:lnTo>
                  <a:pt x="18684" y="11815"/>
                </a:lnTo>
                <a:close/>
                <a:moveTo>
                  <a:pt x="10677" y="14535"/>
                </a:moveTo>
                <a:cubicBezTo>
                  <a:pt x="8583" y="14535"/>
                  <a:pt x="6694" y="12871"/>
                  <a:pt x="6694" y="10800"/>
                </a:cubicBezTo>
                <a:cubicBezTo>
                  <a:pt x="6694" y="8729"/>
                  <a:pt x="8583" y="7065"/>
                  <a:pt x="10677" y="7065"/>
                </a:cubicBezTo>
                <a:cubicBezTo>
                  <a:pt x="12771" y="7065"/>
                  <a:pt x="14455" y="8729"/>
                  <a:pt x="14455" y="10800"/>
                </a:cubicBezTo>
                <a:cubicBezTo>
                  <a:pt x="14455" y="12871"/>
                  <a:pt x="12771" y="14535"/>
                  <a:pt x="10677" y="145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7145" rIns="17145" anchor="ctr"/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defTabSz="34290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675" b="0"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60" name="AutoShape 12">
            <a:extLst>
              <a:ext uri="{FF2B5EF4-FFF2-40B4-BE49-F238E27FC236}">
                <a16:creationId xmlns:a16="http://schemas.microsoft.com/office/drawing/2014/main" id="{318C161E-F546-4DFA-A665-2FAFBDA64EAC}"/>
              </a:ext>
            </a:extLst>
          </p:cNvPr>
          <p:cNvSpPr>
            <a:spLocks/>
          </p:cNvSpPr>
          <p:nvPr/>
        </p:nvSpPr>
        <p:spPr bwMode="auto">
          <a:xfrm rot="10800000">
            <a:off x="4306034" y="2160755"/>
            <a:ext cx="183522" cy="1752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262" y="4327"/>
                </a:moveTo>
                <a:cubicBezTo>
                  <a:pt x="8262" y="1850"/>
                  <a:pt x="6401" y="0"/>
                  <a:pt x="4131" y="0"/>
                </a:cubicBezTo>
                <a:cubicBezTo>
                  <a:pt x="1860" y="0"/>
                  <a:pt x="0" y="1949"/>
                  <a:pt x="0" y="4327"/>
                </a:cubicBezTo>
                <a:cubicBezTo>
                  <a:pt x="0" y="6672"/>
                  <a:pt x="1766" y="8620"/>
                  <a:pt x="4131" y="8620"/>
                </a:cubicBezTo>
                <a:cubicBezTo>
                  <a:pt x="4730" y="8620"/>
                  <a:pt x="5298" y="8422"/>
                  <a:pt x="5707" y="8224"/>
                </a:cubicBezTo>
                <a:lnTo>
                  <a:pt x="8262" y="10701"/>
                </a:lnTo>
                <a:lnTo>
                  <a:pt x="5707" y="13376"/>
                </a:lnTo>
                <a:cubicBezTo>
                  <a:pt x="5298" y="12947"/>
                  <a:pt x="4730" y="12947"/>
                  <a:pt x="4131" y="12947"/>
                </a:cubicBezTo>
                <a:cubicBezTo>
                  <a:pt x="1766" y="12947"/>
                  <a:pt x="0" y="14895"/>
                  <a:pt x="0" y="17273"/>
                </a:cubicBezTo>
                <a:cubicBezTo>
                  <a:pt x="0" y="19618"/>
                  <a:pt x="1860" y="21600"/>
                  <a:pt x="4131" y="21600"/>
                </a:cubicBezTo>
                <a:cubicBezTo>
                  <a:pt x="6401" y="21600"/>
                  <a:pt x="8262" y="19519"/>
                  <a:pt x="8262" y="17273"/>
                </a:cubicBezTo>
                <a:cubicBezTo>
                  <a:pt x="8262" y="16646"/>
                  <a:pt x="8072" y="16018"/>
                  <a:pt x="7852" y="15424"/>
                </a:cubicBezTo>
                <a:lnTo>
                  <a:pt x="10217" y="12947"/>
                </a:lnTo>
                <a:lnTo>
                  <a:pt x="17469" y="20345"/>
                </a:lnTo>
                <a:lnTo>
                  <a:pt x="21600" y="20345"/>
                </a:lnTo>
                <a:lnTo>
                  <a:pt x="7852" y="5945"/>
                </a:lnTo>
                <a:cubicBezTo>
                  <a:pt x="8072" y="5549"/>
                  <a:pt x="8262" y="4921"/>
                  <a:pt x="8262" y="4327"/>
                </a:cubicBezTo>
                <a:close/>
                <a:moveTo>
                  <a:pt x="4131" y="6374"/>
                </a:moveTo>
                <a:cubicBezTo>
                  <a:pt x="2964" y="6374"/>
                  <a:pt x="2176" y="5549"/>
                  <a:pt x="2176" y="4327"/>
                </a:cubicBezTo>
                <a:cubicBezTo>
                  <a:pt x="2176" y="3072"/>
                  <a:pt x="2964" y="2048"/>
                  <a:pt x="4131" y="2048"/>
                </a:cubicBezTo>
                <a:cubicBezTo>
                  <a:pt x="5298" y="2048"/>
                  <a:pt x="6086" y="3072"/>
                  <a:pt x="6086" y="4327"/>
                </a:cubicBezTo>
                <a:cubicBezTo>
                  <a:pt x="6086" y="5549"/>
                  <a:pt x="5298" y="6374"/>
                  <a:pt x="4131" y="6374"/>
                </a:cubicBezTo>
                <a:close/>
                <a:moveTo>
                  <a:pt x="4131" y="19321"/>
                </a:moveTo>
                <a:cubicBezTo>
                  <a:pt x="2964" y="19321"/>
                  <a:pt x="2176" y="18396"/>
                  <a:pt x="2176" y="17273"/>
                </a:cubicBezTo>
                <a:cubicBezTo>
                  <a:pt x="2176" y="16150"/>
                  <a:pt x="2964" y="14994"/>
                  <a:pt x="4131" y="14994"/>
                </a:cubicBezTo>
                <a:cubicBezTo>
                  <a:pt x="5298" y="14994"/>
                  <a:pt x="6086" y="16150"/>
                  <a:pt x="6086" y="17273"/>
                </a:cubicBezTo>
                <a:cubicBezTo>
                  <a:pt x="6086" y="18396"/>
                  <a:pt x="5298" y="19321"/>
                  <a:pt x="4131" y="19321"/>
                </a:cubicBezTo>
                <a:close/>
                <a:moveTo>
                  <a:pt x="10217" y="10272"/>
                </a:moveTo>
                <a:cubicBezTo>
                  <a:pt x="10627" y="10272"/>
                  <a:pt x="10816" y="10371"/>
                  <a:pt x="10816" y="10701"/>
                </a:cubicBezTo>
                <a:cubicBezTo>
                  <a:pt x="10816" y="10998"/>
                  <a:pt x="10500" y="11295"/>
                  <a:pt x="10217" y="11295"/>
                </a:cubicBezTo>
                <a:cubicBezTo>
                  <a:pt x="9933" y="11295"/>
                  <a:pt x="9838" y="10998"/>
                  <a:pt x="9838" y="10701"/>
                </a:cubicBezTo>
                <a:cubicBezTo>
                  <a:pt x="9838" y="10371"/>
                  <a:pt x="10027" y="10272"/>
                  <a:pt x="10217" y="10272"/>
                </a:cubicBezTo>
                <a:close/>
                <a:moveTo>
                  <a:pt x="21600" y="1024"/>
                </a:moveTo>
                <a:lnTo>
                  <a:pt x="17469" y="1024"/>
                </a:lnTo>
                <a:lnTo>
                  <a:pt x="11383" y="7596"/>
                </a:lnTo>
                <a:lnTo>
                  <a:pt x="13370" y="9644"/>
                </a:lnTo>
                <a:lnTo>
                  <a:pt x="21600" y="10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7145" rIns="17145" anchor="ctr"/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defTabSz="34290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675" b="0"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61" name="Text Box 58">
            <a:extLst>
              <a:ext uri="{FF2B5EF4-FFF2-40B4-BE49-F238E27FC236}">
                <a16:creationId xmlns:a16="http://schemas.microsoft.com/office/drawing/2014/main" id="{898416CD-1BEF-413C-9D53-15995F87F6D1}"/>
              </a:ext>
            </a:extLst>
          </p:cNvPr>
          <p:cNvSpPr txBox="1">
            <a:spLocks/>
          </p:cNvSpPr>
          <p:nvPr/>
        </p:nvSpPr>
        <p:spPr bwMode="auto">
          <a:xfrm>
            <a:off x="3784266" y="1745092"/>
            <a:ext cx="1295270" cy="22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algn="ctr" defTabSz="309563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Hypercare</a:t>
            </a:r>
            <a:endParaRPr lang="fr-FR" altLang="fr-FR" sz="1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2" name="AutoShape 27">
            <a:extLst>
              <a:ext uri="{FF2B5EF4-FFF2-40B4-BE49-F238E27FC236}">
                <a16:creationId xmlns:a16="http://schemas.microsoft.com/office/drawing/2014/main" id="{668B3135-B2B6-4A6C-BC72-8A9984DF1481}"/>
              </a:ext>
            </a:extLst>
          </p:cNvPr>
          <p:cNvSpPr>
            <a:spLocks/>
          </p:cNvSpPr>
          <p:nvPr/>
        </p:nvSpPr>
        <p:spPr bwMode="auto">
          <a:xfrm>
            <a:off x="6106195" y="2174405"/>
            <a:ext cx="165478" cy="1559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901" y="17459"/>
                </a:moveTo>
                <a:lnTo>
                  <a:pt x="17497" y="21600"/>
                </a:lnTo>
                <a:lnTo>
                  <a:pt x="15848" y="13532"/>
                </a:lnTo>
                <a:lnTo>
                  <a:pt x="21600" y="8281"/>
                </a:lnTo>
                <a:lnTo>
                  <a:pt x="13797" y="7428"/>
                </a:lnTo>
                <a:lnTo>
                  <a:pt x="10901" y="0"/>
                </a:lnTo>
                <a:lnTo>
                  <a:pt x="7844" y="7428"/>
                </a:lnTo>
                <a:lnTo>
                  <a:pt x="0" y="8281"/>
                </a:lnTo>
                <a:lnTo>
                  <a:pt x="5993" y="13532"/>
                </a:lnTo>
                <a:lnTo>
                  <a:pt x="4143" y="21600"/>
                </a:lnTo>
                <a:lnTo>
                  <a:pt x="10901" y="1745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7145" rIns="17145" anchor="ctr"/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defTabSz="34290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675" b="0"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68" name="Forma libre 23">
            <a:extLst>
              <a:ext uri="{FF2B5EF4-FFF2-40B4-BE49-F238E27FC236}">
                <a16:creationId xmlns:a16="http://schemas.microsoft.com/office/drawing/2014/main" id="{7B72FF30-CE47-4936-ADCA-70CC4A304FF8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69" name="Marcador de texto 14">
            <a:extLst>
              <a:ext uri="{FF2B5EF4-FFF2-40B4-BE49-F238E27FC236}">
                <a16:creationId xmlns:a16="http://schemas.microsoft.com/office/drawing/2014/main" id="{6D0564B0-2E12-4F2F-BD9A-17D46A7CB4C8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RUN : MAINTENIR ET GERER LE MODELE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64" name="Image 4">
            <a:extLst>
              <a:ext uri="{FF2B5EF4-FFF2-40B4-BE49-F238E27FC236}">
                <a16:creationId xmlns:a16="http://schemas.microsoft.com/office/drawing/2014/main" id="{5E4FF0E0-9A4C-4E3B-A4AF-068E3DC6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1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1E9BAD9-F953-4E12-973A-A59E7C70D6E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13745" r="13745"/>
          <a:stretch>
            <a:fillRect/>
          </a:stretch>
        </p:blipFill>
        <p:spPr/>
      </p:pic>
      <p:sp>
        <p:nvSpPr>
          <p:cNvPr id="27" name="Rectángulo redondeado 26"/>
          <p:cNvSpPr/>
          <p:nvPr/>
        </p:nvSpPr>
        <p:spPr>
          <a:xfrm>
            <a:off x="2554389" y="4288020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8" name="Agrupar 27"/>
          <p:cNvGrpSpPr/>
          <p:nvPr/>
        </p:nvGrpSpPr>
        <p:grpSpPr>
          <a:xfrm>
            <a:off x="734099" y="4415820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29" name="Forma libre 28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0" name="Forma libre 29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4611631" y="3160666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33" name="Forma libre 32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5" name="Forma libre 34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40" name="Forma libre 39"/>
          <p:cNvSpPr/>
          <p:nvPr/>
        </p:nvSpPr>
        <p:spPr>
          <a:xfrm>
            <a:off x="7116136" y="382126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11" name="Marcador de texto 13"/>
          <p:cNvSpPr txBox="1">
            <a:spLocks/>
          </p:cNvSpPr>
          <p:nvPr/>
        </p:nvSpPr>
        <p:spPr>
          <a:xfrm>
            <a:off x="688622" y="1449908"/>
            <a:ext cx="7766756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5000" dirty="0">
                <a:solidFill>
                  <a:schemeClr val="bg1"/>
                </a:solidFill>
                <a:latin typeface="Raleway Light" charset="0"/>
                <a:ea typeface="Raleway Light" charset="0"/>
                <a:cs typeface="Raleway Light" charset="0"/>
              </a:rPr>
              <a:t>THE END</a:t>
            </a:r>
          </a:p>
        </p:txBody>
      </p:sp>
      <p:sp>
        <p:nvSpPr>
          <p:cNvPr id="12" name="Text Placeholder 20"/>
          <p:cNvSpPr txBox="1">
            <a:spLocks/>
          </p:cNvSpPr>
          <p:nvPr/>
        </p:nvSpPr>
        <p:spPr>
          <a:xfrm>
            <a:off x="3244470" y="1933975"/>
            <a:ext cx="27343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</a:rPr>
              <a:t>MERCI POUR VOTRE ATTENTION</a:t>
            </a:r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D527ADD6-7DA1-4640-BEED-B7D7BA648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4">
            <a:extLst>
              <a:ext uri="{FF2B5EF4-FFF2-40B4-BE49-F238E27FC236}">
                <a16:creationId xmlns:a16="http://schemas.microsoft.com/office/drawing/2014/main" id="{B0FBE173-4BD8-43F4-8C0D-963127133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473"/>
          <a:stretch/>
        </p:blipFill>
        <p:spPr>
          <a:xfrm>
            <a:off x="2843082" y="3507015"/>
            <a:ext cx="5688391" cy="908112"/>
          </a:xfrm>
          <a:prstGeom prst="rect">
            <a:avLst/>
          </a:prstGeom>
        </p:spPr>
      </p:pic>
      <p:sp>
        <p:nvSpPr>
          <p:cNvPr id="36" name="Forma libre 23">
            <a:extLst>
              <a:ext uri="{FF2B5EF4-FFF2-40B4-BE49-F238E27FC236}">
                <a16:creationId xmlns:a16="http://schemas.microsoft.com/office/drawing/2014/main" id="{406ED0CC-7868-470D-8975-7B3D865296F3}"/>
              </a:ext>
            </a:extLst>
          </p:cNvPr>
          <p:cNvSpPr/>
          <p:nvPr/>
        </p:nvSpPr>
        <p:spPr>
          <a:xfrm rot="16200000">
            <a:off x="2510402" y="-1904749"/>
            <a:ext cx="705971" cy="5235772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7" name="Marcador de texto 14">
            <a:extLst>
              <a:ext uri="{FF2B5EF4-FFF2-40B4-BE49-F238E27FC236}">
                <a16:creationId xmlns:a16="http://schemas.microsoft.com/office/drawing/2014/main" id="{84F6DEF7-41DC-4288-B0C8-7E5CDFCA8834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dirty="0">
                <a:solidFill>
                  <a:schemeClr val="bg1"/>
                </a:solidFill>
              </a:rPr>
              <a:t>LA TRANSFORMATION DIGITALE </a:t>
            </a:r>
            <a:br>
              <a:rPr lang="es-ES_tradnl" sz="1200" dirty="0">
                <a:solidFill>
                  <a:schemeClr val="bg1"/>
                </a:solidFill>
              </a:rPr>
            </a:br>
            <a:endParaRPr lang="es-ES_tradnl" sz="1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EEFEF-5EBE-4E43-84D2-B9BA6DFBC2EA}"/>
              </a:ext>
            </a:extLst>
          </p:cNvPr>
          <p:cNvSpPr/>
          <p:nvPr/>
        </p:nvSpPr>
        <p:spPr>
          <a:xfrm>
            <a:off x="1183779" y="1826782"/>
            <a:ext cx="67764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L’utilisation de toutes les technologies digitales disponibles, afin d’améliorer les performances des entreprises, et contribuer à une élévation globale du niveau de vie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38" name="Picture 4">
            <a:extLst>
              <a:ext uri="{FF2B5EF4-FFF2-40B4-BE49-F238E27FC236}">
                <a16:creationId xmlns:a16="http://schemas.microsoft.com/office/drawing/2014/main" id="{03768E05-1D24-4583-AC4A-82ADAEAB1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36" t="63350" r="40386" b="16283"/>
          <a:stretch/>
        </p:blipFill>
        <p:spPr>
          <a:xfrm>
            <a:off x="5934044" y="2965818"/>
            <a:ext cx="1574493" cy="568622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55C296D0-A5D4-406C-AAF5-BAE408F93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350" r="74193" b="12880"/>
          <a:stretch/>
        </p:blipFill>
        <p:spPr>
          <a:xfrm>
            <a:off x="7357257" y="2918307"/>
            <a:ext cx="1468020" cy="663644"/>
          </a:xfrm>
          <a:prstGeom prst="rect">
            <a:avLst/>
          </a:prstGeom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E2A9CC18-F9C2-439F-ABBE-FD6BA809D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6" t="81675" r="50633" b="-18325"/>
          <a:stretch/>
        </p:blipFill>
        <p:spPr>
          <a:xfrm>
            <a:off x="496891" y="3543050"/>
            <a:ext cx="2517740" cy="1023218"/>
          </a:xfrm>
          <a:prstGeom prst="rect">
            <a:avLst/>
          </a:prstGeom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F2AB326B-4E9A-4A53-BBB5-5B1492FA9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53" t="35077" r="-2073" b="43426"/>
          <a:stretch/>
        </p:blipFill>
        <p:spPr>
          <a:xfrm>
            <a:off x="2973070" y="2924867"/>
            <a:ext cx="1866950" cy="600166"/>
          </a:xfrm>
          <a:prstGeom prst="rect">
            <a:avLst/>
          </a:prstGeom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DDA66388-B5F9-4B44-B3E9-370FE8003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0" t="31188" r="74570" b="32162"/>
          <a:stretch/>
        </p:blipFill>
        <p:spPr>
          <a:xfrm>
            <a:off x="87518" y="2773867"/>
            <a:ext cx="1351007" cy="1023218"/>
          </a:xfrm>
          <a:prstGeom prst="rect">
            <a:avLst/>
          </a:prstGeom>
        </p:spPr>
      </p:pic>
      <p:pic>
        <p:nvPicPr>
          <p:cNvPr id="43" name="Picture 4">
            <a:extLst>
              <a:ext uri="{FF2B5EF4-FFF2-40B4-BE49-F238E27FC236}">
                <a16:creationId xmlns:a16="http://schemas.microsoft.com/office/drawing/2014/main" id="{3A4D5C8B-45C4-45A3-9DA7-3A0B7C91C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53" t="31188" r="38597" b="32162"/>
          <a:stretch/>
        </p:blipFill>
        <p:spPr>
          <a:xfrm>
            <a:off x="1597778" y="2777448"/>
            <a:ext cx="1351007" cy="1023218"/>
          </a:xfrm>
          <a:prstGeom prst="rect">
            <a:avLst/>
          </a:prstGeom>
        </p:spPr>
      </p:pic>
      <p:pic>
        <p:nvPicPr>
          <p:cNvPr id="44" name="Picture 4">
            <a:extLst>
              <a:ext uri="{FF2B5EF4-FFF2-40B4-BE49-F238E27FC236}">
                <a16:creationId xmlns:a16="http://schemas.microsoft.com/office/drawing/2014/main" id="{1E9FD15E-45D4-4DB7-BBEB-EEAE626FF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44" t="63350" r="1" b="16283"/>
          <a:stretch/>
        </p:blipFill>
        <p:spPr>
          <a:xfrm>
            <a:off x="4610444" y="2993243"/>
            <a:ext cx="1652789" cy="568622"/>
          </a:xfrm>
          <a:prstGeom prst="rect">
            <a:avLst/>
          </a:prstGeom>
        </p:spPr>
      </p:pic>
      <p:pic>
        <p:nvPicPr>
          <p:cNvPr id="13" name="Image 4">
            <a:extLst>
              <a:ext uri="{FF2B5EF4-FFF2-40B4-BE49-F238E27FC236}">
                <a16:creationId xmlns:a16="http://schemas.microsoft.com/office/drawing/2014/main" id="{94C06D86-422F-4ECC-9384-3328D47FD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0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bre 15"/>
          <p:cNvSpPr/>
          <p:nvPr/>
        </p:nvSpPr>
        <p:spPr>
          <a:xfrm flipV="1">
            <a:off x="-13683" y="294591"/>
            <a:ext cx="9353304" cy="4516366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21" name="Rectángulo redondeado 20"/>
          <p:cNvSpPr/>
          <p:nvPr/>
        </p:nvSpPr>
        <p:spPr>
          <a:xfrm>
            <a:off x="232498" y="3971040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Rectángulo redondeado 37"/>
          <p:cNvSpPr/>
          <p:nvPr/>
        </p:nvSpPr>
        <p:spPr>
          <a:xfrm>
            <a:off x="2998733" y="4103131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70" name="Agrupar 69"/>
          <p:cNvGrpSpPr/>
          <p:nvPr/>
        </p:nvGrpSpPr>
        <p:grpSpPr>
          <a:xfrm>
            <a:off x="6806547" y="4171378"/>
            <a:ext cx="262984" cy="257025"/>
            <a:chOff x="891831" y="3138791"/>
            <a:chExt cx="262984" cy="257025"/>
          </a:xfrm>
          <a:solidFill>
            <a:schemeClr val="accent6"/>
          </a:solidFill>
        </p:grpSpPr>
        <p:sp>
          <p:nvSpPr>
            <p:cNvPr id="71" name="Forma libre 70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2" name="Forma libre 71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85" name="Forma libre 84"/>
          <p:cNvSpPr/>
          <p:nvPr/>
        </p:nvSpPr>
        <p:spPr>
          <a:xfrm>
            <a:off x="1489987" y="262265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86" name="Forma libre 85"/>
          <p:cNvSpPr/>
          <p:nvPr/>
        </p:nvSpPr>
        <p:spPr>
          <a:xfrm>
            <a:off x="8613599" y="3843240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87" name="Rectángulo redondeado 86"/>
          <p:cNvSpPr/>
          <p:nvPr/>
        </p:nvSpPr>
        <p:spPr>
          <a:xfrm>
            <a:off x="6264448" y="500447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88" name="Agrupar 87"/>
          <p:cNvGrpSpPr/>
          <p:nvPr/>
        </p:nvGrpSpPr>
        <p:grpSpPr>
          <a:xfrm>
            <a:off x="4235810" y="822019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89" name="Forma libre 88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0" name="Forma libre 89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0" name="Marcador de texto 13"/>
          <p:cNvSpPr txBox="1">
            <a:spLocks/>
          </p:cNvSpPr>
          <p:nvPr/>
        </p:nvSpPr>
        <p:spPr>
          <a:xfrm>
            <a:off x="688622" y="2046318"/>
            <a:ext cx="7766756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5000" err="1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Our</a:t>
            </a:r>
            <a:r>
              <a:rPr lang="es-ES_tradnl" sz="500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 </a:t>
            </a:r>
            <a:r>
              <a:rPr lang="es-ES_tradnl" sz="5000" err="1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Mision</a:t>
            </a:r>
            <a:endParaRPr lang="es-ES_tradnl" sz="5000">
              <a:solidFill>
                <a:schemeClr val="bg1">
                  <a:lumMod val="95000"/>
                </a:schemeClr>
              </a:solidFill>
              <a:latin typeface="Raleway Light" charset="0"/>
              <a:ea typeface="Raleway Light" charset="0"/>
              <a:cs typeface="Raleway Light" charset="0"/>
            </a:endParaRPr>
          </a:p>
        </p:txBody>
      </p:sp>
      <p:sp>
        <p:nvSpPr>
          <p:cNvPr id="31" name="Text Placeholder 20"/>
          <p:cNvSpPr txBox="1">
            <a:spLocks/>
          </p:cNvSpPr>
          <p:nvPr/>
        </p:nvSpPr>
        <p:spPr>
          <a:xfrm>
            <a:off x="3204839" y="2663960"/>
            <a:ext cx="27343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ULTIMATE POWERPOINT PRESENTATION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80DA9EB-8479-4592-A9B8-B5332071F2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19414" b="19414"/>
          <a:stretch>
            <a:fillRect/>
          </a:stretch>
        </p:blipFill>
        <p:spPr/>
      </p:pic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BFFD1ED7-6A15-43E8-A9B3-730C6DE1C661}"/>
              </a:ext>
            </a:extLst>
          </p:cNvPr>
          <p:cNvSpPr txBox="1">
            <a:spLocks/>
          </p:cNvSpPr>
          <p:nvPr/>
        </p:nvSpPr>
        <p:spPr>
          <a:xfrm>
            <a:off x="1489987" y="2236300"/>
            <a:ext cx="7409627" cy="576956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3600" b="1" dirty="0">
                <a:solidFill>
                  <a:schemeClr val="bg1"/>
                </a:solidFill>
              </a:rPr>
              <a:t>QUID DU SECTEUR FINANCIER ?</a:t>
            </a:r>
          </a:p>
        </p:txBody>
      </p:sp>
      <p:pic>
        <p:nvPicPr>
          <p:cNvPr id="18" name="Image 4">
            <a:extLst>
              <a:ext uri="{FF2B5EF4-FFF2-40B4-BE49-F238E27FC236}">
                <a16:creationId xmlns:a16="http://schemas.microsoft.com/office/drawing/2014/main" id="{FAB2D9EB-A7AF-4D66-9040-E8A55F104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orma libre 23">
            <a:extLst>
              <a:ext uri="{FF2B5EF4-FFF2-40B4-BE49-F238E27FC236}">
                <a16:creationId xmlns:a16="http://schemas.microsoft.com/office/drawing/2014/main" id="{406ED0CC-7868-470D-8975-7B3D865296F3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7" name="Marcador de texto 14">
            <a:extLst>
              <a:ext uri="{FF2B5EF4-FFF2-40B4-BE49-F238E27FC236}">
                <a16:creationId xmlns:a16="http://schemas.microsoft.com/office/drawing/2014/main" id="{84F6DEF7-41DC-4288-B0C8-7E5CDFCA8834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dirty="0">
                <a:solidFill>
                  <a:schemeClr val="bg1"/>
                </a:solidFill>
              </a:rPr>
              <a:t>8 CAT</a:t>
            </a:r>
            <a:r>
              <a:rPr lang="fr-FR" sz="1600" dirty="0">
                <a:solidFill>
                  <a:schemeClr val="bg1"/>
                </a:solidFill>
              </a:rPr>
              <a:t>ÉGORIES DE </a:t>
            </a:r>
            <a:r>
              <a:rPr lang="es-ES_tradnl" sz="1600" dirty="0">
                <a:solidFill>
                  <a:schemeClr val="bg1"/>
                </a:solidFill>
              </a:rPr>
              <a:t>FINTECHS SE D</a:t>
            </a:r>
            <a:r>
              <a:rPr lang="fr-FR" sz="1600" dirty="0">
                <a:solidFill>
                  <a:schemeClr val="bg1"/>
                </a:solidFill>
              </a:rPr>
              <a:t>ÉMARQUENT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57F580A-C2F1-4214-BC52-0A5378A76FB0}"/>
              </a:ext>
            </a:extLst>
          </p:cNvPr>
          <p:cNvSpPr txBox="1">
            <a:spLocks/>
          </p:cNvSpPr>
          <p:nvPr/>
        </p:nvSpPr>
        <p:spPr>
          <a:xfrm>
            <a:off x="5615439" y="1719011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PLANIFICATION</a:t>
            </a:r>
          </a:p>
        </p:txBody>
      </p:sp>
      <p:sp>
        <p:nvSpPr>
          <p:cNvPr id="15" name="Rectángulo redondeado 9">
            <a:extLst>
              <a:ext uri="{FF2B5EF4-FFF2-40B4-BE49-F238E27FC236}">
                <a16:creationId xmlns:a16="http://schemas.microsoft.com/office/drawing/2014/main" id="{3E2BEF1E-98FB-404D-B88A-A17E0F62AD91}"/>
              </a:ext>
            </a:extLst>
          </p:cNvPr>
          <p:cNvSpPr/>
          <p:nvPr/>
        </p:nvSpPr>
        <p:spPr>
          <a:xfrm>
            <a:off x="4607121" y="1661722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E7EEFEBC-95CB-46DC-A743-8E4626B2BFDE}"/>
              </a:ext>
            </a:extLst>
          </p:cNvPr>
          <p:cNvSpPr txBox="1">
            <a:spLocks/>
          </p:cNvSpPr>
          <p:nvPr/>
        </p:nvSpPr>
        <p:spPr>
          <a:xfrm>
            <a:off x="5602732" y="249451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PRÊTS &amp; FINANCEMENTS PARTICIPATIFS</a:t>
            </a:r>
          </a:p>
        </p:txBody>
      </p:sp>
      <p:sp>
        <p:nvSpPr>
          <p:cNvPr id="18" name="Rectángulo redondeado 12">
            <a:extLst>
              <a:ext uri="{FF2B5EF4-FFF2-40B4-BE49-F238E27FC236}">
                <a16:creationId xmlns:a16="http://schemas.microsoft.com/office/drawing/2014/main" id="{9523A22D-ACB0-403E-BB11-BCEF5148FF05}"/>
              </a:ext>
            </a:extLst>
          </p:cNvPr>
          <p:cNvSpPr/>
          <p:nvPr/>
        </p:nvSpPr>
        <p:spPr>
          <a:xfrm>
            <a:off x="4604657" y="2475515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C18BFEB3-B58A-4FDC-81F2-EB67F7F27295}"/>
              </a:ext>
            </a:extLst>
          </p:cNvPr>
          <p:cNvSpPr txBox="1">
            <a:spLocks/>
          </p:cNvSpPr>
          <p:nvPr/>
        </p:nvSpPr>
        <p:spPr>
          <a:xfrm>
            <a:off x="5612977" y="336064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ÉCURITE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ángulo redondeado 15">
            <a:extLst>
              <a:ext uri="{FF2B5EF4-FFF2-40B4-BE49-F238E27FC236}">
                <a16:creationId xmlns:a16="http://schemas.microsoft.com/office/drawing/2014/main" id="{DB551823-35B7-409E-897A-C29CAAA7744D}"/>
              </a:ext>
            </a:extLst>
          </p:cNvPr>
          <p:cNvSpPr/>
          <p:nvPr/>
        </p:nvSpPr>
        <p:spPr>
          <a:xfrm>
            <a:off x="4607121" y="3293353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redondeado 16">
            <a:extLst>
              <a:ext uri="{FF2B5EF4-FFF2-40B4-BE49-F238E27FC236}">
                <a16:creationId xmlns:a16="http://schemas.microsoft.com/office/drawing/2014/main" id="{DE5D5CD3-C107-4363-85FF-0C3799CA09A9}"/>
              </a:ext>
            </a:extLst>
          </p:cNvPr>
          <p:cNvSpPr/>
          <p:nvPr/>
        </p:nvSpPr>
        <p:spPr>
          <a:xfrm>
            <a:off x="572365" y="1661722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redondeado 17">
            <a:extLst>
              <a:ext uri="{FF2B5EF4-FFF2-40B4-BE49-F238E27FC236}">
                <a16:creationId xmlns:a16="http://schemas.microsoft.com/office/drawing/2014/main" id="{20818167-A793-4732-ADA2-21C3B82E6DA4}"/>
              </a:ext>
            </a:extLst>
          </p:cNvPr>
          <p:cNvSpPr/>
          <p:nvPr/>
        </p:nvSpPr>
        <p:spPr>
          <a:xfrm>
            <a:off x="572365" y="2475515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ectángulo redondeado 18">
            <a:extLst>
              <a:ext uri="{FF2B5EF4-FFF2-40B4-BE49-F238E27FC236}">
                <a16:creationId xmlns:a16="http://schemas.microsoft.com/office/drawing/2014/main" id="{2A4E08ED-9B61-4893-9E76-FA24B267155B}"/>
              </a:ext>
            </a:extLst>
          </p:cNvPr>
          <p:cNvSpPr/>
          <p:nvPr/>
        </p:nvSpPr>
        <p:spPr>
          <a:xfrm>
            <a:off x="572365" y="3293354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5C10747E-5B68-455B-BC3C-BAEEAD204333}"/>
              </a:ext>
            </a:extLst>
          </p:cNvPr>
          <p:cNvSpPr txBox="1">
            <a:spLocks/>
          </p:cNvSpPr>
          <p:nvPr/>
        </p:nvSpPr>
        <p:spPr>
          <a:xfrm>
            <a:off x="1522530" y="169392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&amp; ANALYTICS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B9B6249E-160C-4F4F-A27F-D64B9921B403}"/>
              </a:ext>
            </a:extLst>
          </p:cNvPr>
          <p:cNvSpPr txBox="1">
            <a:spLocks/>
          </p:cNvSpPr>
          <p:nvPr/>
        </p:nvSpPr>
        <p:spPr>
          <a:xfrm>
            <a:off x="1511127" y="249451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INVESTISSEMENTS</a:t>
            </a:r>
          </a:p>
        </p:txBody>
      </p:sp>
      <p:sp>
        <p:nvSpPr>
          <p:cNvPr id="45" name="Text Placeholder 20">
            <a:extLst>
              <a:ext uri="{FF2B5EF4-FFF2-40B4-BE49-F238E27FC236}">
                <a16:creationId xmlns:a16="http://schemas.microsoft.com/office/drawing/2014/main" id="{2CC85037-195D-44B3-BEA6-347B628E524A}"/>
              </a:ext>
            </a:extLst>
          </p:cNvPr>
          <p:cNvSpPr txBox="1">
            <a:spLocks/>
          </p:cNvSpPr>
          <p:nvPr/>
        </p:nvSpPr>
        <p:spPr>
          <a:xfrm>
            <a:off x="1522530" y="3303669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CARTES DE D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É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BIT | CR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É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DIT</a:t>
            </a:r>
          </a:p>
        </p:txBody>
      </p:sp>
      <p:sp>
        <p:nvSpPr>
          <p:cNvPr id="47" name="Rectángulo redondeado 18">
            <a:extLst>
              <a:ext uri="{FF2B5EF4-FFF2-40B4-BE49-F238E27FC236}">
                <a16:creationId xmlns:a16="http://schemas.microsoft.com/office/drawing/2014/main" id="{3D171CE4-CA47-4AC4-95DD-C884D959AF55}"/>
              </a:ext>
            </a:extLst>
          </p:cNvPr>
          <p:cNvSpPr/>
          <p:nvPr/>
        </p:nvSpPr>
        <p:spPr>
          <a:xfrm>
            <a:off x="574827" y="4111193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152A452D-96EE-4AB0-A5DC-D0C0D85AB118}"/>
              </a:ext>
            </a:extLst>
          </p:cNvPr>
          <p:cNvSpPr txBox="1">
            <a:spLocks/>
          </p:cNvSpPr>
          <p:nvPr/>
        </p:nvSpPr>
        <p:spPr>
          <a:xfrm>
            <a:off x="1511127" y="4112127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BLOCKCHAIN &amp; CRYPTO-MONNAIES</a:t>
            </a:r>
          </a:p>
        </p:txBody>
      </p:sp>
      <p:sp>
        <p:nvSpPr>
          <p:cNvPr id="50" name="Text Placeholder 20">
            <a:extLst>
              <a:ext uri="{FF2B5EF4-FFF2-40B4-BE49-F238E27FC236}">
                <a16:creationId xmlns:a16="http://schemas.microsoft.com/office/drawing/2014/main" id="{45B044E4-BBDE-4A10-AC10-371DDA0FE680}"/>
              </a:ext>
            </a:extLst>
          </p:cNvPr>
          <p:cNvSpPr txBox="1">
            <a:spLocks/>
          </p:cNvSpPr>
          <p:nvPr/>
        </p:nvSpPr>
        <p:spPr>
          <a:xfrm>
            <a:off x="5615439" y="4109123"/>
            <a:ext cx="2956196" cy="312590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PAIEMENTS</a:t>
            </a:r>
          </a:p>
        </p:txBody>
      </p:sp>
      <p:sp>
        <p:nvSpPr>
          <p:cNvPr id="52" name="Rectángulo redondeado 15">
            <a:extLst>
              <a:ext uri="{FF2B5EF4-FFF2-40B4-BE49-F238E27FC236}">
                <a16:creationId xmlns:a16="http://schemas.microsoft.com/office/drawing/2014/main" id="{1138CB29-4CF1-486A-BAF7-DEA9B0F6E8DF}"/>
              </a:ext>
            </a:extLst>
          </p:cNvPr>
          <p:cNvSpPr/>
          <p:nvPr/>
        </p:nvSpPr>
        <p:spPr>
          <a:xfrm>
            <a:off x="4607121" y="4107984"/>
            <a:ext cx="612064" cy="62910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D26831-DE52-45F7-BF10-1C870105B05E}"/>
              </a:ext>
            </a:extLst>
          </p:cNvPr>
          <p:cNvSpPr/>
          <p:nvPr/>
        </p:nvSpPr>
        <p:spPr>
          <a:xfrm>
            <a:off x="1437550" y="1901380"/>
            <a:ext cx="265317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Credit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Benchmark,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Solovis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Zenefits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DocuSign,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Kreditech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3352F4-1548-41A6-BB9A-931FD6795447}"/>
              </a:ext>
            </a:extLst>
          </p:cNvPr>
          <p:cNvSpPr/>
          <p:nvPr/>
        </p:nvSpPr>
        <p:spPr>
          <a:xfrm>
            <a:off x="1437550" y="2687460"/>
            <a:ext cx="29561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Succession Advisory,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Wealthfront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Motif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Investing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Nutmeg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Fuscent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2DD2C57-1FA9-4950-94FC-A7BDF8063282}"/>
              </a:ext>
            </a:extLst>
          </p:cNvPr>
          <p:cNvSpPr/>
          <p:nvPr/>
        </p:nvSpPr>
        <p:spPr>
          <a:xfrm>
            <a:off x="1448953" y="3477346"/>
            <a:ext cx="29561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Itz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Cash,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nFinanSe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Nexxo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Financial,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AireLabs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Credit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Karma,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IZettle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5F3CA58-6B6D-4724-BB84-A421E2AADC90}"/>
              </a:ext>
            </a:extLst>
          </p:cNvPr>
          <p:cNvSpPr/>
          <p:nvPr/>
        </p:nvSpPr>
        <p:spPr>
          <a:xfrm>
            <a:off x="1418908" y="4321595"/>
            <a:ext cx="295619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Coinbase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Ripple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Labs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FC16F4-8E5F-49C0-A488-175ECE100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22" y="4246905"/>
            <a:ext cx="338051" cy="338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6302E-776F-4D1E-862B-C5E2FEF47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05" y="3393447"/>
            <a:ext cx="428051" cy="42805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A29C8F9-B283-49BC-B142-9850630BC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675" y="2606192"/>
            <a:ext cx="358698" cy="35869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0922821-719A-49CF-ACB1-CDD088216C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543" y="1787421"/>
            <a:ext cx="369707" cy="36970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D6D359A-49A5-4B67-B6C0-7C2A9185DE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9162" y="1799724"/>
            <a:ext cx="347326" cy="34732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AA17DD7-C8EE-4323-89CE-CEF7A060C3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8234" y="2606192"/>
            <a:ext cx="417190" cy="41719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49E93F7-189C-4D2A-90B3-7FD305FC03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251" y="3431386"/>
            <a:ext cx="352174" cy="35217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4897799-625F-4D13-B718-7DF704A353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8746" y="4197346"/>
            <a:ext cx="404218" cy="404218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21837ED0-E451-4A1F-8980-73A0F867F174}"/>
              </a:ext>
            </a:extLst>
          </p:cNvPr>
          <p:cNvSpPr/>
          <p:nvPr/>
        </p:nvSpPr>
        <p:spPr>
          <a:xfrm>
            <a:off x="5502742" y="1917344"/>
            <a:ext cx="29561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Strands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Slice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Techologies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Mint</a:t>
            </a: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50620BA-1916-49D4-8559-ADC366A65270}"/>
              </a:ext>
            </a:extLst>
          </p:cNvPr>
          <p:cNvSpPr/>
          <p:nvPr/>
        </p:nvSpPr>
        <p:spPr>
          <a:xfrm>
            <a:off x="5497129" y="2692722"/>
            <a:ext cx="31398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Avant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Credit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SoFi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Asset Avenue,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Lending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Club,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Funding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Circle,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DianRong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Kabbage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BankBazaar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5C534FB-F0A1-4735-9342-FC311BB9A288}"/>
              </a:ext>
            </a:extLst>
          </p:cNvPr>
          <p:cNvSpPr/>
          <p:nvPr/>
        </p:nvSpPr>
        <p:spPr>
          <a:xfrm>
            <a:off x="5512987" y="3559420"/>
            <a:ext cx="295619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Bit9,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Veracode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TeleSign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582E381-99BC-4DF4-989D-9725AAD20D7D}"/>
              </a:ext>
            </a:extLst>
          </p:cNvPr>
          <p:cNvSpPr/>
          <p:nvPr/>
        </p:nvSpPr>
        <p:spPr>
          <a:xfrm>
            <a:off x="5515449" y="4308209"/>
            <a:ext cx="295619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AliPay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Transferwise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PayPal, Square,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Klarna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Lightspeed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pic>
        <p:nvPicPr>
          <p:cNvPr id="38" name="Image 4">
            <a:extLst>
              <a:ext uri="{FF2B5EF4-FFF2-40B4-BE49-F238E27FC236}">
                <a16:creationId xmlns:a16="http://schemas.microsoft.com/office/drawing/2014/main" id="{3D149095-700A-444C-86CA-EF51347587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8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71D85E-5FB1-4803-A4AD-98C02C711D58}"/>
              </a:ext>
            </a:extLst>
          </p:cNvPr>
          <p:cNvCxnSpPr/>
          <p:nvPr/>
        </p:nvCxnSpPr>
        <p:spPr>
          <a:xfrm>
            <a:off x="990616" y="3389086"/>
            <a:ext cx="7710617" cy="0"/>
          </a:xfrm>
          <a:prstGeom prst="line">
            <a:avLst/>
          </a:prstGeom>
          <a:ln w="28575">
            <a:solidFill>
              <a:srgbClr val="EE3B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orma libre 23">
            <a:extLst>
              <a:ext uri="{FF2B5EF4-FFF2-40B4-BE49-F238E27FC236}">
                <a16:creationId xmlns:a16="http://schemas.microsoft.com/office/drawing/2014/main" id="{406ED0CC-7868-470D-8975-7B3D865296F3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7" name="Marcador de texto 14">
            <a:extLst>
              <a:ext uri="{FF2B5EF4-FFF2-40B4-BE49-F238E27FC236}">
                <a16:creationId xmlns:a16="http://schemas.microsoft.com/office/drawing/2014/main" id="{84F6DEF7-41DC-4288-B0C8-7E5CDFCA8834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LE CHALLENGE A RELEVER</a:t>
            </a:r>
            <a:endParaRPr lang="es-ES_tradnl" sz="1600" dirty="0">
              <a:solidFill>
                <a:schemeClr val="bg1"/>
              </a:solidFill>
            </a:endParaRPr>
          </a:p>
        </p:txBody>
      </p:sp>
      <p:cxnSp>
        <p:nvCxnSpPr>
          <p:cNvPr id="38" name="Straight Arrow Connector 12">
            <a:extLst>
              <a:ext uri="{FF2B5EF4-FFF2-40B4-BE49-F238E27FC236}">
                <a16:creationId xmlns:a16="http://schemas.microsoft.com/office/drawing/2014/main" id="{E0E1B9D6-C108-4590-91EA-785F2B55B484}"/>
              </a:ext>
            </a:extLst>
          </p:cNvPr>
          <p:cNvCxnSpPr/>
          <p:nvPr/>
        </p:nvCxnSpPr>
        <p:spPr>
          <a:xfrm flipH="1">
            <a:off x="5091699" y="1951166"/>
            <a:ext cx="2743200" cy="0"/>
          </a:xfrm>
          <a:prstGeom prst="straightConnector1">
            <a:avLst/>
          </a:prstGeom>
          <a:noFill/>
          <a:ln w="9525" cap="flat" cmpd="sng" algn="ctr">
            <a:solidFill>
              <a:srgbClr val="EE3B42"/>
            </a:solidFill>
            <a:prstDash val="solid"/>
            <a:tailEnd type="oval"/>
          </a:ln>
          <a:effectLst/>
        </p:spPr>
      </p:cxnSp>
      <p:cxnSp>
        <p:nvCxnSpPr>
          <p:cNvPr id="39" name="Straight Arrow Connector 14">
            <a:extLst>
              <a:ext uri="{FF2B5EF4-FFF2-40B4-BE49-F238E27FC236}">
                <a16:creationId xmlns:a16="http://schemas.microsoft.com/office/drawing/2014/main" id="{DAA4790D-4B7A-4B47-BD59-8D3DA2D7F39D}"/>
              </a:ext>
            </a:extLst>
          </p:cNvPr>
          <p:cNvCxnSpPr>
            <a:cxnSpLocks/>
          </p:cNvCxnSpPr>
          <p:nvPr/>
        </p:nvCxnSpPr>
        <p:spPr>
          <a:xfrm>
            <a:off x="1728519" y="1951166"/>
            <a:ext cx="2743200" cy="0"/>
          </a:xfrm>
          <a:prstGeom prst="straightConnector1">
            <a:avLst/>
          </a:prstGeom>
          <a:noFill/>
          <a:ln w="9525" cap="flat" cmpd="sng" algn="ctr">
            <a:solidFill>
              <a:srgbClr val="EE3B42"/>
            </a:solidFill>
            <a:prstDash val="solid"/>
            <a:tailEnd type="oval"/>
          </a:ln>
          <a:effectLst/>
        </p:spPr>
      </p:cxnSp>
      <p:sp>
        <p:nvSpPr>
          <p:cNvPr id="40" name="TextBox 15">
            <a:extLst>
              <a:ext uri="{FF2B5EF4-FFF2-40B4-BE49-F238E27FC236}">
                <a16:creationId xmlns:a16="http://schemas.microsoft.com/office/drawing/2014/main" id="{F4C6D074-39E9-449C-9007-D24A84A8B04C}"/>
              </a:ext>
            </a:extLst>
          </p:cNvPr>
          <p:cNvSpPr txBox="1"/>
          <p:nvPr/>
        </p:nvSpPr>
        <p:spPr>
          <a:xfrm>
            <a:off x="1695102" y="1969434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fr-FR" sz="1600" b="1" dirty="0">
                <a:solidFill>
                  <a:srgbClr val="EE3B42"/>
                </a:solidFill>
                <a:latin typeface="Raleway Black"/>
              </a:rPr>
              <a:t>Interne</a:t>
            </a:r>
            <a:endParaRPr lang="en-US" sz="1600" b="1" dirty="0">
              <a:solidFill>
                <a:srgbClr val="EE3B42"/>
              </a:solidFill>
              <a:latin typeface="Raleway Black"/>
            </a:endParaRPr>
          </a:p>
        </p:txBody>
      </p:sp>
      <p:sp>
        <p:nvSpPr>
          <p:cNvPr id="41" name="TextBox 16">
            <a:extLst>
              <a:ext uri="{FF2B5EF4-FFF2-40B4-BE49-F238E27FC236}">
                <a16:creationId xmlns:a16="http://schemas.microsoft.com/office/drawing/2014/main" id="{330EF1B1-5324-4D99-9E52-5D576494F929}"/>
              </a:ext>
            </a:extLst>
          </p:cNvPr>
          <p:cNvSpPr txBox="1"/>
          <p:nvPr/>
        </p:nvSpPr>
        <p:spPr>
          <a:xfrm>
            <a:off x="7067844" y="1969434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fr-FR" sz="1600" b="1" dirty="0">
                <a:solidFill>
                  <a:srgbClr val="EE3B42"/>
                </a:solidFill>
                <a:latin typeface="Raleway Black"/>
              </a:rPr>
              <a:t>Marché</a:t>
            </a:r>
            <a:endParaRPr lang="en-US" sz="1600" b="1" dirty="0">
              <a:solidFill>
                <a:srgbClr val="EE3B42"/>
              </a:solidFill>
              <a:latin typeface="Raleway Black"/>
            </a:endParaRPr>
          </a:p>
        </p:txBody>
      </p:sp>
      <p:sp>
        <p:nvSpPr>
          <p:cNvPr id="42" name="TextBox 17">
            <a:extLst>
              <a:ext uri="{FF2B5EF4-FFF2-40B4-BE49-F238E27FC236}">
                <a16:creationId xmlns:a16="http://schemas.microsoft.com/office/drawing/2014/main" id="{44529103-D9A0-4BAD-B5A2-0ED8DFB12118}"/>
              </a:ext>
            </a:extLst>
          </p:cNvPr>
          <p:cNvSpPr txBox="1"/>
          <p:nvPr/>
        </p:nvSpPr>
        <p:spPr>
          <a:xfrm>
            <a:off x="4390850" y="1969434"/>
            <a:ext cx="7617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fr-FR" sz="1600" b="1" dirty="0">
                <a:solidFill>
                  <a:srgbClr val="EE3B42"/>
                </a:solidFill>
                <a:latin typeface="Raleway Black"/>
              </a:rPr>
              <a:t>Client</a:t>
            </a:r>
            <a:endParaRPr lang="en-US" sz="1600" b="1" dirty="0">
              <a:solidFill>
                <a:srgbClr val="EE3B42"/>
              </a:solidFill>
              <a:latin typeface="Raleway Black"/>
            </a:endParaRPr>
          </a:p>
        </p:txBody>
      </p:sp>
      <p:sp>
        <p:nvSpPr>
          <p:cNvPr id="43" name="TextBox 18">
            <a:extLst>
              <a:ext uri="{FF2B5EF4-FFF2-40B4-BE49-F238E27FC236}">
                <a16:creationId xmlns:a16="http://schemas.microsoft.com/office/drawing/2014/main" id="{EC4679B6-3A92-42C1-B91D-BCBA3EE0A970}"/>
              </a:ext>
            </a:extLst>
          </p:cNvPr>
          <p:cNvSpPr txBox="1"/>
          <p:nvPr/>
        </p:nvSpPr>
        <p:spPr>
          <a:xfrm>
            <a:off x="3586920" y="2325142"/>
            <a:ext cx="2382258" cy="46166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Acquisition - Fidélisation - Satisfaction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44" name="TextBox 19">
            <a:extLst>
              <a:ext uri="{FF2B5EF4-FFF2-40B4-BE49-F238E27FC236}">
                <a16:creationId xmlns:a16="http://schemas.microsoft.com/office/drawing/2014/main" id="{8B57D8C1-ED03-4343-9028-1DA000AF52C5}"/>
              </a:ext>
            </a:extLst>
          </p:cNvPr>
          <p:cNvSpPr txBox="1"/>
          <p:nvPr/>
        </p:nvSpPr>
        <p:spPr>
          <a:xfrm>
            <a:off x="920359" y="2317035"/>
            <a:ext cx="2565607" cy="52732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defPPr>
              <a:defRPr lang="es-ES_tradnl"/>
            </a:defPPr>
            <a:lvl1pPr indent="0">
              <a:lnSpc>
                <a:spcPct val="90000"/>
              </a:lnSpc>
              <a:spcBef>
                <a:spcPts val="750"/>
              </a:spcBef>
              <a:buFont typeface="Arial"/>
              <a:buNone/>
              <a:defRPr sz="1200" b="1" i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</a:lvl9pPr>
          </a:lstStyle>
          <a:p>
            <a:pPr algn="ctr"/>
            <a:r>
              <a:rPr lang="fr-FR" b="0" dirty="0"/>
              <a:t>Stratégie &amp; Organisation</a:t>
            </a:r>
            <a:endParaRPr lang="en-US" b="0" dirty="0"/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0D437011-57F9-4A57-99B0-9EE2131B8F85}"/>
              </a:ext>
            </a:extLst>
          </p:cNvPr>
          <p:cNvSpPr txBox="1"/>
          <p:nvPr/>
        </p:nvSpPr>
        <p:spPr>
          <a:xfrm>
            <a:off x="6625063" y="2325102"/>
            <a:ext cx="1765930" cy="46166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Présence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Parts de marché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49" name="AutoShape 87">
            <a:extLst>
              <a:ext uri="{FF2B5EF4-FFF2-40B4-BE49-F238E27FC236}">
                <a16:creationId xmlns:a16="http://schemas.microsoft.com/office/drawing/2014/main" id="{2994F9BF-C7A6-41F1-9F9F-D1CB0A979C29}"/>
              </a:ext>
            </a:extLst>
          </p:cNvPr>
          <p:cNvSpPr>
            <a:spLocks/>
          </p:cNvSpPr>
          <p:nvPr/>
        </p:nvSpPr>
        <p:spPr bwMode="auto">
          <a:xfrm>
            <a:off x="1869192" y="1339098"/>
            <a:ext cx="545013" cy="483139"/>
          </a:xfrm>
          <a:custGeom>
            <a:avLst/>
            <a:gdLst>
              <a:gd name="T0" fmla="+- 0 10798 9"/>
              <a:gd name="T1" fmla="*/ T0 w 21578"/>
              <a:gd name="T2" fmla="*/ 10800 h 21600"/>
              <a:gd name="T3" fmla="+- 0 10798 9"/>
              <a:gd name="T4" fmla="*/ T3 w 21578"/>
              <a:gd name="T5" fmla="*/ 10800 h 21600"/>
              <a:gd name="T6" fmla="+- 0 10798 9"/>
              <a:gd name="T7" fmla="*/ T6 w 21578"/>
              <a:gd name="T8" fmla="*/ 10800 h 21600"/>
              <a:gd name="T9" fmla="+- 0 10798 9"/>
              <a:gd name="T10" fmla="*/ T9 w 21578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600">
                <a:moveTo>
                  <a:pt x="21416" y="10074"/>
                </a:moveTo>
                <a:cubicBezTo>
                  <a:pt x="21507" y="10166"/>
                  <a:pt x="21562" y="10284"/>
                  <a:pt x="21574" y="10428"/>
                </a:cubicBezTo>
                <a:cubicBezTo>
                  <a:pt x="21590" y="10569"/>
                  <a:pt x="21562" y="10702"/>
                  <a:pt x="21483" y="10820"/>
                </a:cubicBezTo>
                <a:lnTo>
                  <a:pt x="20967" y="11551"/>
                </a:lnTo>
                <a:cubicBezTo>
                  <a:pt x="20891" y="11678"/>
                  <a:pt x="20778" y="11744"/>
                  <a:pt x="20634" y="11744"/>
                </a:cubicBezTo>
                <a:lnTo>
                  <a:pt x="19889" y="11744"/>
                </a:lnTo>
                <a:cubicBezTo>
                  <a:pt x="19769" y="11744"/>
                  <a:pt x="19671" y="11704"/>
                  <a:pt x="19601" y="11632"/>
                </a:cubicBezTo>
                <a:lnTo>
                  <a:pt x="11078" y="3253"/>
                </a:lnTo>
                <a:cubicBezTo>
                  <a:pt x="10884" y="3072"/>
                  <a:pt x="10695" y="3072"/>
                  <a:pt x="10503" y="3253"/>
                </a:cubicBezTo>
                <a:lnTo>
                  <a:pt x="1980" y="11632"/>
                </a:lnTo>
                <a:cubicBezTo>
                  <a:pt x="1918" y="11704"/>
                  <a:pt x="1819" y="11744"/>
                  <a:pt x="1692" y="11744"/>
                </a:cubicBezTo>
                <a:lnTo>
                  <a:pt x="944" y="11744"/>
                </a:lnTo>
                <a:cubicBezTo>
                  <a:pt x="808" y="11744"/>
                  <a:pt x="695" y="11678"/>
                  <a:pt x="611" y="11551"/>
                </a:cubicBezTo>
                <a:lnTo>
                  <a:pt x="96" y="10820"/>
                </a:lnTo>
                <a:cubicBezTo>
                  <a:pt x="19" y="10710"/>
                  <a:pt x="-9" y="10584"/>
                  <a:pt x="2" y="10440"/>
                </a:cubicBezTo>
                <a:cubicBezTo>
                  <a:pt x="19" y="10298"/>
                  <a:pt x="74" y="10175"/>
                  <a:pt x="165" y="10074"/>
                </a:cubicBezTo>
                <a:lnTo>
                  <a:pt x="10112" y="287"/>
                </a:lnTo>
                <a:cubicBezTo>
                  <a:pt x="10321" y="106"/>
                  <a:pt x="10546" y="8"/>
                  <a:pt x="10788" y="0"/>
                </a:cubicBezTo>
                <a:cubicBezTo>
                  <a:pt x="11042" y="0"/>
                  <a:pt x="11267" y="97"/>
                  <a:pt x="11469" y="287"/>
                </a:cubicBezTo>
                <a:lnTo>
                  <a:pt x="14220" y="2991"/>
                </a:lnTo>
                <a:lnTo>
                  <a:pt x="14220" y="1586"/>
                </a:lnTo>
                <a:cubicBezTo>
                  <a:pt x="14220" y="1436"/>
                  <a:pt x="14266" y="1313"/>
                  <a:pt x="14352" y="1206"/>
                </a:cubicBezTo>
                <a:cubicBezTo>
                  <a:pt x="14441" y="1099"/>
                  <a:pt x="14546" y="1048"/>
                  <a:pt x="14669" y="1048"/>
                </a:cubicBezTo>
                <a:lnTo>
                  <a:pt x="17226" y="1048"/>
                </a:lnTo>
                <a:cubicBezTo>
                  <a:pt x="17348" y="1048"/>
                  <a:pt x="17451" y="1099"/>
                  <a:pt x="17530" y="1206"/>
                </a:cubicBezTo>
                <a:cubicBezTo>
                  <a:pt x="17609" y="1312"/>
                  <a:pt x="17653" y="1436"/>
                  <a:pt x="17653" y="1586"/>
                </a:cubicBezTo>
                <a:lnTo>
                  <a:pt x="17653" y="6383"/>
                </a:lnTo>
                <a:lnTo>
                  <a:pt x="21416" y="10074"/>
                </a:lnTo>
                <a:close/>
                <a:moveTo>
                  <a:pt x="18523" y="11977"/>
                </a:moveTo>
                <a:lnTo>
                  <a:pt x="18523" y="20551"/>
                </a:lnTo>
                <a:cubicBezTo>
                  <a:pt x="18523" y="20854"/>
                  <a:pt x="18441" y="21104"/>
                  <a:pt x="18276" y="21300"/>
                </a:cubicBezTo>
                <a:cubicBezTo>
                  <a:pt x="18110" y="21502"/>
                  <a:pt x="17904" y="21599"/>
                  <a:pt x="17653" y="21599"/>
                </a:cubicBezTo>
                <a:lnTo>
                  <a:pt x="12809" y="21599"/>
                </a:lnTo>
                <a:lnTo>
                  <a:pt x="12809" y="14736"/>
                </a:lnTo>
                <a:lnTo>
                  <a:pt x="8772" y="14736"/>
                </a:lnTo>
                <a:lnTo>
                  <a:pt x="8772" y="21599"/>
                </a:lnTo>
                <a:lnTo>
                  <a:pt x="3928" y="21599"/>
                </a:lnTo>
                <a:cubicBezTo>
                  <a:pt x="3677" y="21599"/>
                  <a:pt x="3468" y="21502"/>
                  <a:pt x="3303" y="21300"/>
                </a:cubicBezTo>
                <a:cubicBezTo>
                  <a:pt x="3140" y="21104"/>
                  <a:pt x="3056" y="20854"/>
                  <a:pt x="3056" y="20551"/>
                </a:cubicBezTo>
                <a:lnTo>
                  <a:pt x="3056" y="11977"/>
                </a:lnTo>
                <a:lnTo>
                  <a:pt x="10788" y="4356"/>
                </a:lnTo>
                <a:lnTo>
                  <a:pt x="18523" y="1197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marL="0" marR="0" lvl="0" indent="0" defTabSz="34252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00" b="0" i="0" u="none" strike="noStrike" kern="0" cap="none" spc="0" normalizeH="0" baseline="0" noProof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51" name="AutoShape 128">
            <a:extLst>
              <a:ext uri="{FF2B5EF4-FFF2-40B4-BE49-F238E27FC236}">
                <a16:creationId xmlns:a16="http://schemas.microsoft.com/office/drawing/2014/main" id="{EE840744-ED67-4B36-85E6-87D7E58701EC}"/>
              </a:ext>
            </a:extLst>
          </p:cNvPr>
          <p:cNvSpPr>
            <a:spLocks/>
          </p:cNvSpPr>
          <p:nvPr/>
        </p:nvSpPr>
        <p:spPr bwMode="auto">
          <a:xfrm>
            <a:off x="4522997" y="1320181"/>
            <a:ext cx="497455" cy="4831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980" y="10851"/>
                </a:moveTo>
                <a:cubicBezTo>
                  <a:pt x="14231" y="10892"/>
                  <a:pt x="14582" y="10935"/>
                  <a:pt x="15043" y="10992"/>
                </a:cubicBezTo>
                <a:cubicBezTo>
                  <a:pt x="15500" y="11044"/>
                  <a:pt x="15978" y="11105"/>
                  <a:pt x="16477" y="11168"/>
                </a:cubicBezTo>
                <a:cubicBezTo>
                  <a:pt x="16972" y="11234"/>
                  <a:pt x="17436" y="11300"/>
                  <a:pt x="17868" y="11369"/>
                </a:cubicBezTo>
                <a:cubicBezTo>
                  <a:pt x="18297" y="11439"/>
                  <a:pt x="18610" y="11502"/>
                  <a:pt x="18803" y="11554"/>
                </a:cubicBezTo>
                <a:cubicBezTo>
                  <a:pt x="19123" y="11646"/>
                  <a:pt x="19451" y="11842"/>
                  <a:pt x="19777" y="12133"/>
                </a:cubicBezTo>
                <a:cubicBezTo>
                  <a:pt x="20102" y="12429"/>
                  <a:pt x="20404" y="12769"/>
                  <a:pt x="20678" y="13152"/>
                </a:cubicBezTo>
                <a:cubicBezTo>
                  <a:pt x="20954" y="13538"/>
                  <a:pt x="21176" y="13935"/>
                  <a:pt x="21343" y="14352"/>
                </a:cubicBezTo>
                <a:cubicBezTo>
                  <a:pt x="21516" y="14761"/>
                  <a:pt x="21599" y="15138"/>
                  <a:pt x="21599" y="15481"/>
                </a:cubicBezTo>
                <a:lnTo>
                  <a:pt x="21599" y="20813"/>
                </a:lnTo>
                <a:cubicBezTo>
                  <a:pt x="21507" y="20854"/>
                  <a:pt x="21407" y="20914"/>
                  <a:pt x="21291" y="21006"/>
                </a:cubicBezTo>
                <a:cubicBezTo>
                  <a:pt x="21176" y="21101"/>
                  <a:pt x="21052" y="21188"/>
                  <a:pt x="20920" y="21277"/>
                </a:cubicBezTo>
                <a:cubicBezTo>
                  <a:pt x="20785" y="21363"/>
                  <a:pt x="20658" y="21441"/>
                  <a:pt x="20540" y="21504"/>
                </a:cubicBezTo>
                <a:cubicBezTo>
                  <a:pt x="20419" y="21571"/>
                  <a:pt x="20318" y="21599"/>
                  <a:pt x="20237" y="21599"/>
                </a:cubicBezTo>
                <a:lnTo>
                  <a:pt x="1350" y="21599"/>
                </a:lnTo>
                <a:cubicBezTo>
                  <a:pt x="1028" y="21599"/>
                  <a:pt x="786" y="21502"/>
                  <a:pt x="619" y="21303"/>
                </a:cubicBezTo>
                <a:cubicBezTo>
                  <a:pt x="452" y="21107"/>
                  <a:pt x="247" y="20943"/>
                  <a:pt x="0" y="20813"/>
                </a:cubicBezTo>
                <a:lnTo>
                  <a:pt x="0" y="15481"/>
                </a:lnTo>
                <a:cubicBezTo>
                  <a:pt x="0" y="15138"/>
                  <a:pt x="83" y="14761"/>
                  <a:pt x="253" y="14352"/>
                </a:cubicBezTo>
                <a:cubicBezTo>
                  <a:pt x="426" y="13935"/>
                  <a:pt x="645" y="13543"/>
                  <a:pt x="915" y="13166"/>
                </a:cubicBezTo>
                <a:cubicBezTo>
                  <a:pt x="1186" y="12789"/>
                  <a:pt x="1485" y="12449"/>
                  <a:pt x="1817" y="12144"/>
                </a:cubicBezTo>
                <a:cubicBezTo>
                  <a:pt x="2145" y="11845"/>
                  <a:pt x="2473" y="11643"/>
                  <a:pt x="2796" y="11551"/>
                </a:cubicBezTo>
                <a:cubicBezTo>
                  <a:pt x="2960" y="11499"/>
                  <a:pt x="3262" y="11436"/>
                  <a:pt x="3703" y="11367"/>
                </a:cubicBezTo>
                <a:cubicBezTo>
                  <a:pt x="4143" y="11297"/>
                  <a:pt x="4616" y="11231"/>
                  <a:pt x="5117" y="11165"/>
                </a:cubicBezTo>
                <a:cubicBezTo>
                  <a:pt x="5618" y="11102"/>
                  <a:pt x="6096" y="11041"/>
                  <a:pt x="6556" y="10990"/>
                </a:cubicBezTo>
                <a:cubicBezTo>
                  <a:pt x="7014" y="10932"/>
                  <a:pt x="7368" y="10889"/>
                  <a:pt x="7616" y="10848"/>
                </a:cubicBezTo>
                <a:cubicBezTo>
                  <a:pt x="6772" y="10307"/>
                  <a:pt x="6113" y="9602"/>
                  <a:pt x="5626" y="8735"/>
                </a:cubicBezTo>
                <a:cubicBezTo>
                  <a:pt x="5142" y="7866"/>
                  <a:pt x="4903" y="6921"/>
                  <a:pt x="4903" y="5899"/>
                </a:cubicBezTo>
                <a:cubicBezTo>
                  <a:pt x="4903" y="5093"/>
                  <a:pt x="5059" y="4330"/>
                  <a:pt x="5370" y="3619"/>
                </a:cubicBezTo>
                <a:cubicBezTo>
                  <a:pt x="5681" y="2908"/>
                  <a:pt x="6104" y="2283"/>
                  <a:pt x="6631" y="1744"/>
                </a:cubicBezTo>
                <a:cubicBezTo>
                  <a:pt x="7161" y="1209"/>
                  <a:pt x="7777" y="783"/>
                  <a:pt x="8492" y="472"/>
                </a:cubicBezTo>
                <a:cubicBezTo>
                  <a:pt x="9203" y="158"/>
                  <a:pt x="9963" y="0"/>
                  <a:pt x="10772" y="0"/>
                </a:cubicBezTo>
                <a:cubicBezTo>
                  <a:pt x="11581" y="0"/>
                  <a:pt x="12347" y="158"/>
                  <a:pt x="13061" y="472"/>
                </a:cubicBezTo>
                <a:cubicBezTo>
                  <a:pt x="13778" y="783"/>
                  <a:pt x="14406" y="1209"/>
                  <a:pt x="14942" y="1744"/>
                </a:cubicBezTo>
                <a:cubicBezTo>
                  <a:pt x="15480" y="2283"/>
                  <a:pt x="15901" y="2908"/>
                  <a:pt x="16209" y="3619"/>
                </a:cubicBezTo>
                <a:cubicBezTo>
                  <a:pt x="16514" y="4330"/>
                  <a:pt x="16670" y="5093"/>
                  <a:pt x="16670" y="5899"/>
                </a:cubicBezTo>
                <a:cubicBezTo>
                  <a:pt x="16670" y="6904"/>
                  <a:pt x="16431" y="7843"/>
                  <a:pt x="15953" y="8721"/>
                </a:cubicBezTo>
                <a:cubicBezTo>
                  <a:pt x="15489" y="9599"/>
                  <a:pt x="14827" y="10310"/>
                  <a:pt x="13980" y="10851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marL="0" marR="0" lvl="0" indent="0" defTabSz="34252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00" b="0" i="0" u="none" strike="noStrike" kern="0" cap="none" spc="0" normalizeH="0" baseline="0" noProof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56" name="Group 24">
            <a:extLst>
              <a:ext uri="{FF2B5EF4-FFF2-40B4-BE49-F238E27FC236}">
                <a16:creationId xmlns:a16="http://schemas.microsoft.com/office/drawing/2014/main" id="{5A349430-FAEE-4F4F-AF78-F53B2628EB1B}"/>
              </a:ext>
            </a:extLst>
          </p:cNvPr>
          <p:cNvGrpSpPr/>
          <p:nvPr/>
        </p:nvGrpSpPr>
        <p:grpSpPr>
          <a:xfrm>
            <a:off x="7253129" y="1451992"/>
            <a:ext cx="509799" cy="413416"/>
            <a:chOff x="3175" y="1588"/>
            <a:chExt cx="4962526" cy="4024312"/>
          </a:xfrm>
          <a:solidFill>
            <a:schemeClr val="accent6"/>
          </a:solidFill>
        </p:grpSpPr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8C8F33E7-8D24-4D5E-977B-DF60DDC82D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4150" y="2998788"/>
              <a:ext cx="1025525" cy="1027112"/>
            </a:xfrm>
            <a:custGeom>
              <a:avLst/>
              <a:gdLst>
                <a:gd name="T0" fmla="*/ 137 w 273"/>
                <a:gd name="T1" fmla="*/ 273 h 273"/>
                <a:gd name="T2" fmla="*/ 0 w 273"/>
                <a:gd name="T3" fmla="*/ 136 h 273"/>
                <a:gd name="T4" fmla="*/ 137 w 273"/>
                <a:gd name="T5" fmla="*/ 0 h 273"/>
                <a:gd name="T6" fmla="*/ 273 w 273"/>
                <a:gd name="T7" fmla="*/ 136 h 273"/>
                <a:gd name="T8" fmla="*/ 137 w 273"/>
                <a:gd name="T9" fmla="*/ 273 h 273"/>
                <a:gd name="T10" fmla="*/ 137 w 273"/>
                <a:gd name="T11" fmla="*/ 91 h 273"/>
                <a:gd name="T12" fmla="*/ 91 w 273"/>
                <a:gd name="T13" fmla="*/ 136 h 273"/>
                <a:gd name="T14" fmla="*/ 137 w 273"/>
                <a:gd name="T15" fmla="*/ 182 h 273"/>
                <a:gd name="T16" fmla="*/ 182 w 273"/>
                <a:gd name="T17" fmla="*/ 136 h 273"/>
                <a:gd name="T18" fmla="*/ 137 w 273"/>
                <a:gd name="T19" fmla="*/ 91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273">
                  <a:moveTo>
                    <a:pt x="137" y="273"/>
                  </a:moveTo>
                  <a:cubicBezTo>
                    <a:pt x="61" y="273"/>
                    <a:pt x="0" y="212"/>
                    <a:pt x="0" y="136"/>
                  </a:cubicBezTo>
                  <a:cubicBezTo>
                    <a:pt x="0" y="61"/>
                    <a:pt x="61" y="0"/>
                    <a:pt x="137" y="0"/>
                  </a:cubicBezTo>
                  <a:cubicBezTo>
                    <a:pt x="212" y="0"/>
                    <a:pt x="273" y="61"/>
                    <a:pt x="273" y="136"/>
                  </a:cubicBezTo>
                  <a:cubicBezTo>
                    <a:pt x="273" y="212"/>
                    <a:pt x="212" y="273"/>
                    <a:pt x="137" y="273"/>
                  </a:cubicBezTo>
                  <a:close/>
                  <a:moveTo>
                    <a:pt x="137" y="91"/>
                  </a:moveTo>
                  <a:cubicBezTo>
                    <a:pt x="112" y="91"/>
                    <a:pt x="91" y="111"/>
                    <a:pt x="91" y="136"/>
                  </a:cubicBezTo>
                  <a:cubicBezTo>
                    <a:pt x="91" y="161"/>
                    <a:pt x="112" y="182"/>
                    <a:pt x="137" y="182"/>
                  </a:cubicBezTo>
                  <a:cubicBezTo>
                    <a:pt x="162" y="182"/>
                    <a:pt x="182" y="161"/>
                    <a:pt x="182" y="136"/>
                  </a:cubicBezTo>
                  <a:cubicBezTo>
                    <a:pt x="182" y="111"/>
                    <a:pt x="162" y="91"/>
                    <a:pt x="137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6A58C271-4D96-455C-955F-EAE38E46E5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3888" y="2998788"/>
              <a:ext cx="1027113" cy="1027112"/>
            </a:xfrm>
            <a:custGeom>
              <a:avLst/>
              <a:gdLst>
                <a:gd name="T0" fmla="*/ 137 w 273"/>
                <a:gd name="T1" fmla="*/ 91 h 273"/>
                <a:gd name="T2" fmla="*/ 182 w 273"/>
                <a:gd name="T3" fmla="*/ 136 h 273"/>
                <a:gd name="T4" fmla="*/ 137 w 273"/>
                <a:gd name="T5" fmla="*/ 182 h 273"/>
                <a:gd name="T6" fmla="*/ 91 w 273"/>
                <a:gd name="T7" fmla="*/ 136 h 273"/>
                <a:gd name="T8" fmla="*/ 137 w 273"/>
                <a:gd name="T9" fmla="*/ 91 h 273"/>
                <a:gd name="T10" fmla="*/ 137 w 273"/>
                <a:gd name="T11" fmla="*/ 0 h 273"/>
                <a:gd name="T12" fmla="*/ 0 w 273"/>
                <a:gd name="T13" fmla="*/ 136 h 273"/>
                <a:gd name="T14" fmla="*/ 137 w 273"/>
                <a:gd name="T15" fmla="*/ 273 h 273"/>
                <a:gd name="T16" fmla="*/ 273 w 273"/>
                <a:gd name="T17" fmla="*/ 136 h 273"/>
                <a:gd name="T18" fmla="*/ 137 w 273"/>
                <a:gd name="T1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273">
                  <a:moveTo>
                    <a:pt x="137" y="91"/>
                  </a:moveTo>
                  <a:cubicBezTo>
                    <a:pt x="162" y="91"/>
                    <a:pt x="182" y="111"/>
                    <a:pt x="182" y="136"/>
                  </a:cubicBezTo>
                  <a:cubicBezTo>
                    <a:pt x="182" y="161"/>
                    <a:pt x="162" y="182"/>
                    <a:pt x="137" y="182"/>
                  </a:cubicBezTo>
                  <a:cubicBezTo>
                    <a:pt x="112" y="182"/>
                    <a:pt x="91" y="161"/>
                    <a:pt x="91" y="136"/>
                  </a:cubicBezTo>
                  <a:cubicBezTo>
                    <a:pt x="91" y="111"/>
                    <a:pt x="112" y="91"/>
                    <a:pt x="137" y="91"/>
                  </a:cubicBezTo>
                  <a:moveTo>
                    <a:pt x="137" y="0"/>
                  </a:moveTo>
                  <a:cubicBezTo>
                    <a:pt x="62" y="0"/>
                    <a:pt x="0" y="61"/>
                    <a:pt x="0" y="136"/>
                  </a:cubicBezTo>
                  <a:cubicBezTo>
                    <a:pt x="0" y="212"/>
                    <a:pt x="62" y="273"/>
                    <a:pt x="137" y="273"/>
                  </a:cubicBezTo>
                  <a:cubicBezTo>
                    <a:pt x="212" y="273"/>
                    <a:pt x="273" y="212"/>
                    <a:pt x="273" y="136"/>
                  </a:cubicBezTo>
                  <a:cubicBezTo>
                    <a:pt x="273" y="61"/>
                    <a:pt x="212" y="0"/>
                    <a:pt x="1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C32A3C08-3332-490C-9FC8-5E9303706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5" y="1588"/>
              <a:ext cx="4619625" cy="2738437"/>
            </a:xfrm>
            <a:custGeom>
              <a:avLst/>
              <a:gdLst>
                <a:gd name="T0" fmla="*/ 425 w 1229"/>
                <a:gd name="T1" fmla="*/ 638 h 728"/>
                <a:gd name="T2" fmla="*/ 295 w 1229"/>
                <a:gd name="T3" fmla="*/ 0 h 728"/>
                <a:gd name="T4" fmla="*/ 183 w 1229"/>
                <a:gd name="T5" fmla="*/ 0 h 728"/>
                <a:gd name="T6" fmla="*/ 45 w 1229"/>
                <a:gd name="T7" fmla="*/ 0 h 728"/>
                <a:gd name="T8" fmla="*/ 45 w 1229"/>
                <a:gd name="T9" fmla="*/ 0 h 728"/>
                <a:gd name="T10" fmla="*/ 0 w 1229"/>
                <a:gd name="T11" fmla="*/ 46 h 728"/>
                <a:gd name="T12" fmla="*/ 46 w 1229"/>
                <a:gd name="T13" fmla="*/ 91 h 728"/>
                <a:gd name="T14" fmla="*/ 48 w 1229"/>
                <a:gd name="T15" fmla="*/ 91 h 728"/>
                <a:gd name="T16" fmla="*/ 215 w 1229"/>
                <a:gd name="T17" fmla="*/ 91 h 728"/>
                <a:gd name="T18" fmla="*/ 345 w 1229"/>
                <a:gd name="T19" fmla="*/ 728 h 728"/>
                <a:gd name="T20" fmla="*/ 484 w 1229"/>
                <a:gd name="T21" fmla="*/ 728 h 728"/>
                <a:gd name="T22" fmla="*/ 1183 w 1229"/>
                <a:gd name="T23" fmla="*/ 728 h 728"/>
                <a:gd name="T24" fmla="*/ 1183 w 1229"/>
                <a:gd name="T25" fmla="*/ 728 h 728"/>
                <a:gd name="T26" fmla="*/ 1184 w 1229"/>
                <a:gd name="T27" fmla="*/ 728 h 728"/>
                <a:gd name="T28" fmla="*/ 1185 w 1229"/>
                <a:gd name="T29" fmla="*/ 728 h 728"/>
                <a:gd name="T30" fmla="*/ 1185 w 1229"/>
                <a:gd name="T31" fmla="*/ 728 h 728"/>
                <a:gd name="T32" fmla="*/ 1229 w 1229"/>
                <a:gd name="T33" fmla="*/ 683 h 728"/>
                <a:gd name="T34" fmla="*/ 1183 w 1229"/>
                <a:gd name="T35" fmla="*/ 637 h 728"/>
                <a:gd name="T36" fmla="*/ 425 w 1229"/>
                <a:gd name="T37" fmla="*/ 638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29" h="728">
                  <a:moveTo>
                    <a:pt x="425" y="638"/>
                  </a:moveTo>
                  <a:cubicBezTo>
                    <a:pt x="295" y="0"/>
                    <a:pt x="295" y="0"/>
                    <a:pt x="295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71"/>
                    <a:pt x="20" y="91"/>
                    <a:pt x="46" y="91"/>
                  </a:cubicBezTo>
                  <a:cubicBezTo>
                    <a:pt x="46" y="91"/>
                    <a:pt x="47" y="91"/>
                    <a:pt x="48" y="91"/>
                  </a:cubicBezTo>
                  <a:cubicBezTo>
                    <a:pt x="215" y="91"/>
                    <a:pt x="215" y="91"/>
                    <a:pt x="215" y="91"/>
                  </a:cubicBezTo>
                  <a:cubicBezTo>
                    <a:pt x="345" y="728"/>
                    <a:pt x="345" y="728"/>
                    <a:pt x="345" y="728"/>
                  </a:cubicBezTo>
                  <a:cubicBezTo>
                    <a:pt x="484" y="728"/>
                    <a:pt x="484" y="728"/>
                    <a:pt x="484" y="728"/>
                  </a:cubicBezTo>
                  <a:cubicBezTo>
                    <a:pt x="1183" y="728"/>
                    <a:pt x="1183" y="728"/>
                    <a:pt x="1183" y="728"/>
                  </a:cubicBezTo>
                  <a:cubicBezTo>
                    <a:pt x="1183" y="728"/>
                    <a:pt x="1183" y="728"/>
                    <a:pt x="1183" y="728"/>
                  </a:cubicBezTo>
                  <a:cubicBezTo>
                    <a:pt x="1184" y="728"/>
                    <a:pt x="1184" y="728"/>
                    <a:pt x="1184" y="728"/>
                  </a:cubicBezTo>
                  <a:cubicBezTo>
                    <a:pt x="1185" y="728"/>
                    <a:pt x="1185" y="728"/>
                    <a:pt x="1185" y="728"/>
                  </a:cubicBezTo>
                  <a:cubicBezTo>
                    <a:pt x="1185" y="728"/>
                    <a:pt x="1185" y="728"/>
                    <a:pt x="1185" y="728"/>
                  </a:cubicBezTo>
                  <a:cubicBezTo>
                    <a:pt x="1209" y="727"/>
                    <a:pt x="1229" y="708"/>
                    <a:pt x="1229" y="683"/>
                  </a:cubicBezTo>
                  <a:cubicBezTo>
                    <a:pt x="1229" y="658"/>
                    <a:pt x="1209" y="637"/>
                    <a:pt x="1183" y="637"/>
                  </a:cubicBezTo>
                  <a:lnTo>
                    <a:pt x="425" y="6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4497757F-8017-4FAE-8DB5-4D14BAA357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4638" y="344488"/>
              <a:ext cx="3421063" cy="1709737"/>
            </a:xfrm>
            <a:custGeom>
              <a:avLst/>
              <a:gdLst>
                <a:gd name="T0" fmla="*/ 773 w 910"/>
                <a:gd name="T1" fmla="*/ 364 h 455"/>
                <a:gd name="T2" fmla="*/ 136 w 910"/>
                <a:gd name="T3" fmla="*/ 364 h 455"/>
                <a:gd name="T4" fmla="*/ 91 w 910"/>
                <a:gd name="T5" fmla="*/ 410 h 455"/>
                <a:gd name="T6" fmla="*/ 136 w 910"/>
                <a:gd name="T7" fmla="*/ 455 h 455"/>
                <a:gd name="T8" fmla="*/ 773 w 910"/>
                <a:gd name="T9" fmla="*/ 455 h 455"/>
                <a:gd name="T10" fmla="*/ 819 w 910"/>
                <a:gd name="T11" fmla="*/ 410 h 455"/>
                <a:gd name="T12" fmla="*/ 773 w 910"/>
                <a:gd name="T13" fmla="*/ 364 h 455"/>
                <a:gd name="T14" fmla="*/ 819 w 910"/>
                <a:gd name="T15" fmla="*/ 182 h 455"/>
                <a:gd name="T16" fmla="*/ 91 w 910"/>
                <a:gd name="T17" fmla="*/ 182 h 455"/>
                <a:gd name="T18" fmla="*/ 45 w 910"/>
                <a:gd name="T19" fmla="*/ 228 h 455"/>
                <a:gd name="T20" fmla="*/ 91 w 910"/>
                <a:gd name="T21" fmla="*/ 273 h 455"/>
                <a:gd name="T22" fmla="*/ 819 w 910"/>
                <a:gd name="T23" fmla="*/ 273 h 455"/>
                <a:gd name="T24" fmla="*/ 864 w 910"/>
                <a:gd name="T25" fmla="*/ 228 h 455"/>
                <a:gd name="T26" fmla="*/ 819 w 910"/>
                <a:gd name="T27" fmla="*/ 182 h 455"/>
                <a:gd name="T28" fmla="*/ 864 w 910"/>
                <a:gd name="T29" fmla="*/ 0 h 455"/>
                <a:gd name="T30" fmla="*/ 45 w 910"/>
                <a:gd name="T31" fmla="*/ 0 h 455"/>
                <a:gd name="T32" fmla="*/ 0 w 910"/>
                <a:gd name="T33" fmla="*/ 46 h 455"/>
                <a:gd name="T34" fmla="*/ 45 w 910"/>
                <a:gd name="T35" fmla="*/ 91 h 455"/>
                <a:gd name="T36" fmla="*/ 864 w 910"/>
                <a:gd name="T37" fmla="*/ 91 h 455"/>
                <a:gd name="T38" fmla="*/ 910 w 910"/>
                <a:gd name="T39" fmla="*/ 46 h 455"/>
                <a:gd name="T40" fmla="*/ 864 w 910"/>
                <a:gd name="T41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0" h="455">
                  <a:moveTo>
                    <a:pt x="773" y="364"/>
                  </a:moveTo>
                  <a:cubicBezTo>
                    <a:pt x="136" y="364"/>
                    <a:pt x="136" y="364"/>
                    <a:pt x="136" y="364"/>
                  </a:cubicBezTo>
                  <a:cubicBezTo>
                    <a:pt x="111" y="364"/>
                    <a:pt x="91" y="385"/>
                    <a:pt x="91" y="410"/>
                  </a:cubicBezTo>
                  <a:cubicBezTo>
                    <a:pt x="91" y="435"/>
                    <a:pt x="111" y="455"/>
                    <a:pt x="136" y="455"/>
                  </a:cubicBezTo>
                  <a:cubicBezTo>
                    <a:pt x="773" y="455"/>
                    <a:pt x="773" y="455"/>
                    <a:pt x="773" y="455"/>
                  </a:cubicBezTo>
                  <a:cubicBezTo>
                    <a:pt x="799" y="455"/>
                    <a:pt x="819" y="435"/>
                    <a:pt x="819" y="410"/>
                  </a:cubicBezTo>
                  <a:cubicBezTo>
                    <a:pt x="819" y="385"/>
                    <a:pt x="799" y="364"/>
                    <a:pt x="773" y="364"/>
                  </a:cubicBezTo>
                  <a:close/>
                  <a:moveTo>
                    <a:pt x="819" y="182"/>
                  </a:moveTo>
                  <a:cubicBezTo>
                    <a:pt x="91" y="182"/>
                    <a:pt x="91" y="182"/>
                    <a:pt x="91" y="182"/>
                  </a:cubicBezTo>
                  <a:cubicBezTo>
                    <a:pt x="66" y="182"/>
                    <a:pt x="45" y="203"/>
                    <a:pt x="45" y="228"/>
                  </a:cubicBezTo>
                  <a:cubicBezTo>
                    <a:pt x="45" y="253"/>
                    <a:pt x="66" y="273"/>
                    <a:pt x="91" y="273"/>
                  </a:cubicBezTo>
                  <a:cubicBezTo>
                    <a:pt x="819" y="273"/>
                    <a:pt x="819" y="273"/>
                    <a:pt x="819" y="273"/>
                  </a:cubicBezTo>
                  <a:cubicBezTo>
                    <a:pt x="844" y="273"/>
                    <a:pt x="864" y="253"/>
                    <a:pt x="864" y="228"/>
                  </a:cubicBezTo>
                  <a:cubicBezTo>
                    <a:pt x="864" y="203"/>
                    <a:pt x="844" y="182"/>
                    <a:pt x="819" y="182"/>
                  </a:cubicBezTo>
                  <a:close/>
                  <a:moveTo>
                    <a:pt x="864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71"/>
                    <a:pt x="20" y="91"/>
                    <a:pt x="45" y="91"/>
                  </a:cubicBezTo>
                  <a:cubicBezTo>
                    <a:pt x="864" y="91"/>
                    <a:pt x="864" y="91"/>
                    <a:pt x="864" y="91"/>
                  </a:cubicBezTo>
                  <a:cubicBezTo>
                    <a:pt x="890" y="91"/>
                    <a:pt x="910" y="71"/>
                    <a:pt x="910" y="46"/>
                  </a:cubicBezTo>
                  <a:cubicBezTo>
                    <a:pt x="910" y="21"/>
                    <a:pt x="890" y="0"/>
                    <a:pt x="8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sp>
        <p:nvSpPr>
          <p:cNvPr id="64" name="TextBox 29">
            <a:extLst>
              <a:ext uri="{FF2B5EF4-FFF2-40B4-BE49-F238E27FC236}">
                <a16:creationId xmlns:a16="http://schemas.microsoft.com/office/drawing/2014/main" id="{12BA4ECB-2E63-413F-AEBA-F9B3D72C6116}"/>
              </a:ext>
            </a:extLst>
          </p:cNvPr>
          <p:cNvSpPr txBox="1"/>
          <p:nvPr/>
        </p:nvSpPr>
        <p:spPr>
          <a:xfrm>
            <a:off x="4274145" y="3557388"/>
            <a:ext cx="93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dirty="0">
                <a:solidFill>
                  <a:srgbClr val="EE3B42"/>
                </a:solidFill>
                <a:latin typeface="Century Gothic" panose="020B0502020202020204" pitchFamily="34" charset="0"/>
              </a:rPr>
              <a:t>Innover</a:t>
            </a:r>
          </a:p>
        </p:txBody>
      </p:sp>
      <p:sp>
        <p:nvSpPr>
          <p:cNvPr id="65" name="TextBox 30">
            <a:extLst>
              <a:ext uri="{FF2B5EF4-FFF2-40B4-BE49-F238E27FC236}">
                <a16:creationId xmlns:a16="http://schemas.microsoft.com/office/drawing/2014/main" id="{17B6AED2-D01A-4F05-8F7F-134446C2A63E}"/>
              </a:ext>
            </a:extLst>
          </p:cNvPr>
          <p:cNvSpPr txBox="1"/>
          <p:nvPr/>
        </p:nvSpPr>
        <p:spPr>
          <a:xfrm>
            <a:off x="6915870" y="3557945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dirty="0">
                <a:solidFill>
                  <a:srgbClr val="EE3B42"/>
                </a:solidFill>
                <a:latin typeface="Century Gothic" panose="020B0502020202020204" pitchFamily="34" charset="0"/>
              </a:rPr>
              <a:t>S’adapter</a:t>
            </a:r>
            <a:endParaRPr lang="en-US" sz="1600" b="1" dirty="0">
              <a:solidFill>
                <a:srgbClr val="EE3B42"/>
              </a:solidFill>
              <a:latin typeface="Century Gothic" panose="020B0502020202020204" pitchFamily="34" charset="0"/>
            </a:endParaRPr>
          </a:p>
        </p:txBody>
      </p:sp>
      <p:sp>
        <p:nvSpPr>
          <p:cNvPr id="66" name="TextBox 32">
            <a:extLst>
              <a:ext uri="{FF2B5EF4-FFF2-40B4-BE49-F238E27FC236}">
                <a16:creationId xmlns:a16="http://schemas.microsoft.com/office/drawing/2014/main" id="{9669F6CA-6382-4A28-A15B-9DB390C29F40}"/>
              </a:ext>
            </a:extLst>
          </p:cNvPr>
          <p:cNvSpPr txBox="1"/>
          <p:nvPr/>
        </p:nvSpPr>
        <p:spPr>
          <a:xfrm>
            <a:off x="3960179" y="2742163"/>
            <a:ext cx="1673162" cy="27699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Besoins &amp; Usages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68" name="TextBox 33">
            <a:extLst>
              <a:ext uri="{FF2B5EF4-FFF2-40B4-BE49-F238E27FC236}">
                <a16:creationId xmlns:a16="http://schemas.microsoft.com/office/drawing/2014/main" id="{55D4D6D7-942E-41F0-A0E1-EA675F795C90}"/>
              </a:ext>
            </a:extLst>
          </p:cNvPr>
          <p:cNvSpPr txBox="1"/>
          <p:nvPr/>
        </p:nvSpPr>
        <p:spPr>
          <a:xfrm>
            <a:off x="1231424" y="2551878"/>
            <a:ext cx="1820546" cy="307777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Culture</a:t>
            </a:r>
            <a:r>
              <a:rPr kumimoji="0" lang="fr-FR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</a:rPr>
              <a:t> 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d’entreprise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498D373A-50AC-408C-8016-CD2CFF81D804}"/>
              </a:ext>
            </a:extLst>
          </p:cNvPr>
          <p:cNvSpPr txBox="1"/>
          <p:nvPr/>
        </p:nvSpPr>
        <p:spPr>
          <a:xfrm>
            <a:off x="6625063" y="2728987"/>
            <a:ext cx="1765930" cy="46166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Concurrence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Réglementation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8" name="TextBox 41">
            <a:extLst>
              <a:ext uri="{FF2B5EF4-FFF2-40B4-BE49-F238E27FC236}">
                <a16:creationId xmlns:a16="http://schemas.microsoft.com/office/drawing/2014/main" id="{3533B2D1-E366-40A3-999A-055757433806}"/>
              </a:ext>
            </a:extLst>
          </p:cNvPr>
          <p:cNvSpPr txBox="1"/>
          <p:nvPr/>
        </p:nvSpPr>
        <p:spPr>
          <a:xfrm rot="19992130">
            <a:off x="135333" y="3199120"/>
            <a:ext cx="933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EE3B42"/>
                </a:solidFill>
                <a:effectLst/>
                <a:uLnTx/>
                <a:uFillTx/>
              </a:rPr>
              <a:t>ENJEUX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EE3B42"/>
                </a:solidFill>
                <a:effectLst/>
                <a:uLnTx/>
                <a:uFillTx/>
              </a:rPr>
              <a:t>DU DIGITAL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EE3B42"/>
              </a:solidFill>
              <a:effectLst/>
              <a:uLnTx/>
              <a:uFillTx/>
            </a:endParaRPr>
          </a:p>
        </p:txBody>
      </p:sp>
      <p:sp>
        <p:nvSpPr>
          <p:cNvPr id="79" name="AutoShape 96">
            <a:extLst>
              <a:ext uri="{FF2B5EF4-FFF2-40B4-BE49-F238E27FC236}">
                <a16:creationId xmlns:a16="http://schemas.microsoft.com/office/drawing/2014/main" id="{87E829E0-7E05-462A-A0D4-40D5EF4BAE7E}"/>
              </a:ext>
            </a:extLst>
          </p:cNvPr>
          <p:cNvSpPr>
            <a:spLocks/>
          </p:cNvSpPr>
          <p:nvPr/>
        </p:nvSpPr>
        <p:spPr bwMode="auto">
          <a:xfrm>
            <a:off x="4598329" y="3927091"/>
            <a:ext cx="284900" cy="2778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8845" y="434"/>
                </a:moveTo>
                <a:cubicBezTo>
                  <a:pt x="19000" y="276"/>
                  <a:pt x="19186" y="194"/>
                  <a:pt x="19399" y="194"/>
                </a:cubicBezTo>
                <a:cubicBezTo>
                  <a:pt x="19670" y="194"/>
                  <a:pt x="19900" y="332"/>
                  <a:pt x="20087" y="602"/>
                </a:cubicBezTo>
                <a:cubicBezTo>
                  <a:pt x="20165" y="716"/>
                  <a:pt x="20282" y="872"/>
                  <a:pt x="20432" y="1072"/>
                </a:cubicBezTo>
                <a:cubicBezTo>
                  <a:pt x="20586" y="1274"/>
                  <a:pt x="20733" y="1483"/>
                  <a:pt x="20880" y="1692"/>
                </a:cubicBezTo>
                <a:cubicBezTo>
                  <a:pt x="21024" y="1903"/>
                  <a:pt x="21147" y="2127"/>
                  <a:pt x="21252" y="2359"/>
                </a:cubicBezTo>
                <a:cubicBezTo>
                  <a:pt x="21357" y="2597"/>
                  <a:pt x="21411" y="2796"/>
                  <a:pt x="21411" y="2967"/>
                </a:cubicBezTo>
                <a:cubicBezTo>
                  <a:pt x="21411" y="3334"/>
                  <a:pt x="21298" y="3616"/>
                  <a:pt x="21071" y="3825"/>
                </a:cubicBezTo>
                <a:lnTo>
                  <a:pt x="2568" y="21376"/>
                </a:lnTo>
                <a:cubicBezTo>
                  <a:pt x="2408" y="21526"/>
                  <a:pt x="2227" y="21599"/>
                  <a:pt x="2017" y="21599"/>
                </a:cubicBezTo>
                <a:cubicBezTo>
                  <a:pt x="1725" y="21599"/>
                  <a:pt x="1495" y="21464"/>
                  <a:pt x="1324" y="21194"/>
                </a:cubicBezTo>
                <a:cubicBezTo>
                  <a:pt x="1248" y="21082"/>
                  <a:pt x="1128" y="20924"/>
                  <a:pt x="971" y="20724"/>
                </a:cubicBezTo>
                <a:cubicBezTo>
                  <a:pt x="817" y="20521"/>
                  <a:pt x="668" y="20316"/>
                  <a:pt x="528" y="20104"/>
                </a:cubicBezTo>
                <a:cubicBezTo>
                  <a:pt x="386" y="19893"/>
                  <a:pt x="261" y="19672"/>
                  <a:pt x="156" y="19443"/>
                </a:cubicBezTo>
                <a:cubicBezTo>
                  <a:pt x="51" y="19214"/>
                  <a:pt x="0" y="19008"/>
                  <a:pt x="0" y="18832"/>
                </a:cubicBezTo>
                <a:cubicBezTo>
                  <a:pt x="0" y="18465"/>
                  <a:pt x="115" y="18177"/>
                  <a:pt x="337" y="17971"/>
                </a:cubicBezTo>
                <a:lnTo>
                  <a:pt x="18845" y="434"/>
                </a:lnTo>
                <a:close/>
                <a:moveTo>
                  <a:pt x="4372" y="9154"/>
                </a:moveTo>
                <a:lnTo>
                  <a:pt x="2998" y="8634"/>
                </a:lnTo>
                <a:lnTo>
                  <a:pt x="4372" y="8126"/>
                </a:lnTo>
                <a:lnTo>
                  <a:pt x="4805" y="6484"/>
                </a:lnTo>
                <a:lnTo>
                  <a:pt x="5204" y="8126"/>
                </a:lnTo>
                <a:lnTo>
                  <a:pt x="6597" y="8634"/>
                </a:lnTo>
                <a:lnTo>
                  <a:pt x="5204" y="9154"/>
                </a:lnTo>
                <a:lnTo>
                  <a:pt x="4805" y="10800"/>
                </a:lnTo>
                <a:lnTo>
                  <a:pt x="4372" y="9154"/>
                </a:lnTo>
                <a:close/>
                <a:moveTo>
                  <a:pt x="7126" y="5329"/>
                </a:moveTo>
                <a:lnTo>
                  <a:pt x="4372" y="4316"/>
                </a:lnTo>
                <a:lnTo>
                  <a:pt x="7126" y="3317"/>
                </a:lnTo>
                <a:lnTo>
                  <a:pt x="7971" y="0"/>
                </a:lnTo>
                <a:lnTo>
                  <a:pt x="8810" y="3317"/>
                </a:lnTo>
                <a:lnTo>
                  <a:pt x="11565" y="4316"/>
                </a:lnTo>
                <a:lnTo>
                  <a:pt x="8810" y="5329"/>
                </a:lnTo>
                <a:lnTo>
                  <a:pt x="7971" y="8634"/>
                </a:lnTo>
                <a:lnTo>
                  <a:pt x="7126" y="5329"/>
                </a:lnTo>
                <a:close/>
                <a:moveTo>
                  <a:pt x="12412" y="2670"/>
                </a:moveTo>
                <a:lnTo>
                  <a:pt x="11041" y="2162"/>
                </a:lnTo>
                <a:lnTo>
                  <a:pt x="12412" y="1642"/>
                </a:lnTo>
                <a:lnTo>
                  <a:pt x="12845" y="0"/>
                </a:lnTo>
                <a:lnTo>
                  <a:pt x="13278" y="1642"/>
                </a:lnTo>
                <a:lnTo>
                  <a:pt x="14637" y="2162"/>
                </a:lnTo>
                <a:lnTo>
                  <a:pt x="13278" y="2670"/>
                </a:lnTo>
                <a:lnTo>
                  <a:pt x="12845" y="4316"/>
                </a:lnTo>
                <a:lnTo>
                  <a:pt x="12412" y="2670"/>
                </a:lnTo>
                <a:close/>
                <a:moveTo>
                  <a:pt x="20498" y="2993"/>
                </a:moveTo>
                <a:lnTo>
                  <a:pt x="19399" y="1289"/>
                </a:lnTo>
                <a:lnTo>
                  <a:pt x="15070" y="5385"/>
                </a:lnTo>
                <a:lnTo>
                  <a:pt x="16172" y="7086"/>
                </a:lnTo>
                <a:lnTo>
                  <a:pt x="20498" y="2993"/>
                </a:lnTo>
                <a:close/>
                <a:moveTo>
                  <a:pt x="21599" y="9154"/>
                </a:moveTo>
                <a:lnTo>
                  <a:pt x="20229" y="9674"/>
                </a:lnTo>
                <a:lnTo>
                  <a:pt x="19807" y="11320"/>
                </a:lnTo>
                <a:lnTo>
                  <a:pt x="19374" y="9674"/>
                </a:lnTo>
                <a:lnTo>
                  <a:pt x="18001" y="9154"/>
                </a:lnTo>
                <a:lnTo>
                  <a:pt x="19374" y="8661"/>
                </a:lnTo>
                <a:lnTo>
                  <a:pt x="19807" y="7004"/>
                </a:lnTo>
                <a:lnTo>
                  <a:pt x="20229" y="8661"/>
                </a:lnTo>
                <a:lnTo>
                  <a:pt x="21599" y="915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marL="0" marR="0" lvl="0" indent="0" defTabSz="34252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00" b="0" i="0" u="none" strike="noStrike" kern="0" cap="none" spc="0" normalizeH="0" baseline="0" noProof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80" name="AutoShape 134">
            <a:extLst>
              <a:ext uri="{FF2B5EF4-FFF2-40B4-BE49-F238E27FC236}">
                <a16:creationId xmlns:a16="http://schemas.microsoft.com/office/drawing/2014/main" id="{4AAC16FC-2368-4AE0-A2D7-9A09BA8775C4}"/>
              </a:ext>
            </a:extLst>
          </p:cNvPr>
          <p:cNvSpPr>
            <a:spLocks/>
          </p:cNvSpPr>
          <p:nvPr/>
        </p:nvSpPr>
        <p:spPr bwMode="auto">
          <a:xfrm>
            <a:off x="7364517" y="3927649"/>
            <a:ext cx="286044" cy="2778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7152"/>
                </a:moveTo>
                <a:cubicBezTo>
                  <a:pt x="21509" y="7979"/>
                  <a:pt x="21282" y="8750"/>
                  <a:pt x="20914" y="9461"/>
                </a:cubicBezTo>
                <a:cubicBezTo>
                  <a:pt x="20549" y="10173"/>
                  <a:pt x="20079" y="10791"/>
                  <a:pt x="19504" y="11311"/>
                </a:cubicBezTo>
                <a:cubicBezTo>
                  <a:pt x="18932" y="11836"/>
                  <a:pt x="18276" y="12245"/>
                  <a:pt x="17542" y="12545"/>
                </a:cubicBezTo>
                <a:cubicBezTo>
                  <a:pt x="16803" y="12838"/>
                  <a:pt x="16016" y="12988"/>
                  <a:pt x="15175" y="12988"/>
                </a:cubicBezTo>
                <a:cubicBezTo>
                  <a:pt x="14626" y="12988"/>
                  <a:pt x="14048" y="12914"/>
                  <a:pt x="13457" y="12759"/>
                </a:cubicBezTo>
                <a:lnTo>
                  <a:pt x="5243" y="20964"/>
                </a:lnTo>
                <a:cubicBezTo>
                  <a:pt x="4818" y="21385"/>
                  <a:pt x="4312" y="21599"/>
                  <a:pt x="3725" y="21599"/>
                </a:cubicBezTo>
                <a:cubicBezTo>
                  <a:pt x="3111" y="21599"/>
                  <a:pt x="2593" y="21388"/>
                  <a:pt x="2165" y="20964"/>
                </a:cubicBezTo>
                <a:cubicBezTo>
                  <a:pt x="1959" y="20758"/>
                  <a:pt x="1729" y="20544"/>
                  <a:pt x="1483" y="20320"/>
                </a:cubicBezTo>
                <a:cubicBezTo>
                  <a:pt x="1234" y="20100"/>
                  <a:pt x="999" y="19866"/>
                  <a:pt x="778" y="19617"/>
                </a:cubicBezTo>
                <a:cubicBezTo>
                  <a:pt x="557" y="19369"/>
                  <a:pt x="370" y="19106"/>
                  <a:pt x="223" y="18827"/>
                </a:cubicBezTo>
                <a:cubicBezTo>
                  <a:pt x="73" y="18547"/>
                  <a:pt x="0" y="18242"/>
                  <a:pt x="0" y="17909"/>
                </a:cubicBezTo>
                <a:cubicBezTo>
                  <a:pt x="0" y="17613"/>
                  <a:pt x="56" y="17330"/>
                  <a:pt x="169" y="17062"/>
                </a:cubicBezTo>
                <a:cubicBezTo>
                  <a:pt x="283" y="16797"/>
                  <a:pt x="438" y="16565"/>
                  <a:pt x="637" y="16367"/>
                </a:cubicBezTo>
                <a:lnTo>
                  <a:pt x="8893" y="8134"/>
                </a:lnTo>
                <a:cubicBezTo>
                  <a:pt x="8743" y="7541"/>
                  <a:pt x="8669" y="6993"/>
                  <a:pt x="8660" y="6485"/>
                </a:cubicBezTo>
                <a:cubicBezTo>
                  <a:pt x="8660" y="5604"/>
                  <a:pt x="8833" y="4766"/>
                  <a:pt x="9176" y="3964"/>
                </a:cubicBezTo>
                <a:cubicBezTo>
                  <a:pt x="9521" y="3168"/>
                  <a:pt x="9983" y="2479"/>
                  <a:pt x="10566" y="1897"/>
                </a:cubicBezTo>
                <a:cubicBezTo>
                  <a:pt x="11149" y="1315"/>
                  <a:pt x="11831" y="855"/>
                  <a:pt x="12621" y="513"/>
                </a:cubicBezTo>
                <a:cubicBezTo>
                  <a:pt x="13406" y="172"/>
                  <a:pt x="14241" y="0"/>
                  <a:pt x="15130" y="0"/>
                </a:cubicBezTo>
                <a:cubicBezTo>
                  <a:pt x="15979" y="0"/>
                  <a:pt x="16798" y="160"/>
                  <a:pt x="17588" y="485"/>
                </a:cubicBezTo>
                <a:cubicBezTo>
                  <a:pt x="18377" y="813"/>
                  <a:pt x="19077" y="1264"/>
                  <a:pt x="19683" y="1849"/>
                </a:cubicBezTo>
                <a:lnTo>
                  <a:pt x="13692" y="4037"/>
                </a:lnTo>
                <a:lnTo>
                  <a:pt x="13108" y="7228"/>
                </a:lnTo>
                <a:lnTo>
                  <a:pt x="15603" y="9295"/>
                </a:lnTo>
                <a:lnTo>
                  <a:pt x="21599" y="7152"/>
                </a:lnTo>
                <a:close/>
                <a:moveTo>
                  <a:pt x="3720" y="18991"/>
                </a:moveTo>
                <a:cubicBezTo>
                  <a:pt x="4017" y="18991"/>
                  <a:pt x="4269" y="18886"/>
                  <a:pt x="4479" y="18674"/>
                </a:cubicBezTo>
                <a:cubicBezTo>
                  <a:pt x="4688" y="18462"/>
                  <a:pt x="4790" y="18208"/>
                  <a:pt x="4790" y="17909"/>
                </a:cubicBezTo>
                <a:cubicBezTo>
                  <a:pt x="4790" y="17593"/>
                  <a:pt x="4685" y="17333"/>
                  <a:pt x="4473" y="17133"/>
                </a:cubicBezTo>
                <a:cubicBezTo>
                  <a:pt x="4261" y="16929"/>
                  <a:pt x="4009" y="16830"/>
                  <a:pt x="3720" y="16830"/>
                </a:cubicBezTo>
                <a:cubicBezTo>
                  <a:pt x="3403" y="16830"/>
                  <a:pt x="3145" y="16935"/>
                  <a:pt x="2941" y="17138"/>
                </a:cubicBezTo>
                <a:cubicBezTo>
                  <a:pt x="2737" y="17347"/>
                  <a:pt x="2638" y="17604"/>
                  <a:pt x="2638" y="17909"/>
                </a:cubicBezTo>
                <a:cubicBezTo>
                  <a:pt x="2638" y="18206"/>
                  <a:pt x="2737" y="18460"/>
                  <a:pt x="2941" y="18674"/>
                </a:cubicBezTo>
                <a:cubicBezTo>
                  <a:pt x="3145" y="18889"/>
                  <a:pt x="3403" y="18991"/>
                  <a:pt x="3720" y="18991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marL="0" marR="0" lvl="0" indent="0" defTabSz="34252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00" b="0" i="0" u="none" strike="noStrike" kern="0" cap="none" spc="0" normalizeH="0" baseline="0" noProof="0">
              <a:ln>
                <a:noFill/>
              </a:ln>
              <a:solidFill>
                <a:srgbClr val="EE3B4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83" name="TextBox 38">
            <a:extLst>
              <a:ext uri="{FF2B5EF4-FFF2-40B4-BE49-F238E27FC236}">
                <a16:creationId xmlns:a16="http://schemas.microsoft.com/office/drawing/2014/main" id="{0C8570D7-D95F-422A-897E-157C824DEB85}"/>
              </a:ext>
            </a:extLst>
          </p:cNvPr>
          <p:cNvSpPr txBox="1"/>
          <p:nvPr/>
        </p:nvSpPr>
        <p:spPr>
          <a:xfrm>
            <a:off x="1555522" y="3557945"/>
            <a:ext cx="1074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dirty="0">
                <a:solidFill>
                  <a:srgbClr val="EE3B42"/>
                </a:solidFill>
                <a:latin typeface="Century Gothic" panose="020B0502020202020204" pitchFamily="34" charset="0"/>
              </a:rPr>
              <a:t>Changer</a:t>
            </a:r>
            <a:endParaRPr lang="en-US" sz="1600" b="1" dirty="0">
              <a:solidFill>
                <a:srgbClr val="EE3B42"/>
              </a:solidFill>
              <a:latin typeface="Century Gothic" panose="020B0502020202020204" pitchFamily="34" charset="0"/>
            </a:endParaRPr>
          </a:p>
        </p:txBody>
      </p:sp>
      <p:sp>
        <p:nvSpPr>
          <p:cNvPr id="84" name="AutoShape 103">
            <a:extLst>
              <a:ext uri="{FF2B5EF4-FFF2-40B4-BE49-F238E27FC236}">
                <a16:creationId xmlns:a16="http://schemas.microsoft.com/office/drawing/2014/main" id="{F0A085ED-305F-4C7F-9A27-7230A57CDF7F}"/>
              </a:ext>
            </a:extLst>
          </p:cNvPr>
          <p:cNvSpPr>
            <a:spLocks/>
          </p:cNvSpPr>
          <p:nvPr/>
        </p:nvSpPr>
        <p:spPr bwMode="auto">
          <a:xfrm>
            <a:off x="1949667" y="3927091"/>
            <a:ext cx="286044" cy="278926"/>
          </a:xfrm>
          <a:custGeom>
            <a:avLst/>
            <a:gdLst>
              <a:gd name="T0" fmla="*/ 10795 w 21591"/>
              <a:gd name="T1" fmla="+- 0 10799 50"/>
              <a:gd name="T2" fmla="*/ 10799 h 21498"/>
              <a:gd name="T3" fmla="*/ 10795 w 21591"/>
              <a:gd name="T4" fmla="+- 0 10799 50"/>
              <a:gd name="T5" fmla="*/ 10799 h 21498"/>
              <a:gd name="T6" fmla="*/ 10795 w 21591"/>
              <a:gd name="T7" fmla="+- 0 10799 50"/>
              <a:gd name="T8" fmla="*/ 10799 h 21498"/>
              <a:gd name="T9" fmla="*/ 10795 w 21591"/>
              <a:gd name="T10" fmla="+- 0 10799 50"/>
              <a:gd name="T11" fmla="*/ 10799 h 21498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591" h="21498">
                <a:moveTo>
                  <a:pt x="14059" y="6524"/>
                </a:moveTo>
                <a:cubicBezTo>
                  <a:pt x="13645" y="6524"/>
                  <a:pt x="13256" y="6670"/>
                  <a:pt x="12887" y="6962"/>
                </a:cubicBezTo>
                <a:cubicBezTo>
                  <a:pt x="12520" y="7257"/>
                  <a:pt x="12155" y="7651"/>
                  <a:pt x="11798" y="8138"/>
                </a:cubicBezTo>
                <a:cubicBezTo>
                  <a:pt x="11441" y="8626"/>
                  <a:pt x="11081" y="9183"/>
                  <a:pt x="10726" y="9814"/>
                </a:cubicBezTo>
                <a:cubicBezTo>
                  <a:pt x="10371" y="10445"/>
                  <a:pt x="10017" y="11093"/>
                  <a:pt x="9664" y="11764"/>
                </a:cubicBezTo>
                <a:cubicBezTo>
                  <a:pt x="9234" y="12584"/>
                  <a:pt x="8793" y="13393"/>
                  <a:pt x="8336" y="14196"/>
                </a:cubicBezTo>
                <a:cubicBezTo>
                  <a:pt x="7876" y="14996"/>
                  <a:pt x="7384" y="15717"/>
                  <a:pt x="6858" y="16356"/>
                </a:cubicBezTo>
                <a:cubicBezTo>
                  <a:pt x="6329" y="16995"/>
                  <a:pt x="5752" y="17509"/>
                  <a:pt x="5118" y="17898"/>
                </a:cubicBezTo>
                <a:cubicBezTo>
                  <a:pt x="4484" y="18289"/>
                  <a:pt x="3787" y="18487"/>
                  <a:pt x="3021" y="18487"/>
                </a:cubicBezTo>
                <a:lnTo>
                  <a:pt x="457" y="18487"/>
                </a:lnTo>
                <a:cubicBezTo>
                  <a:pt x="332" y="18487"/>
                  <a:pt x="225" y="18432"/>
                  <a:pt x="134" y="18324"/>
                </a:cubicBezTo>
                <a:cubicBezTo>
                  <a:pt x="44" y="18219"/>
                  <a:pt x="0" y="18090"/>
                  <a:pt x="0" y="17941"/>
                </a:cubicBezTo>
                <a:lnTo>
                  <a:pt x="0" y="15790"/>
                </a:lnTo>
                <a:cubicBezTo>
                  <a:pt x="0" y="15638"/>
                  <a:pt x="44" y="15512"/>
                  <a:pt x="134" y="15410"/>
                </a:cubicBezTo>
                <a:cubicBezTo>
                  <a:pt x="225" y="15311"/>
                  <a:pt x="332" y="15255"/>
                  <a:pt x="457" y="15255"/>
                </a:cubicBezTo>
                <a:lnTo>
                  <a:pt x="3021" y="15255"/>
                </a:lnTo>
                <a:cubicBezTo>
                  <a:pt x="3420" y="15255"/>
                  <a:pt x="3809" y="15112"/>
                  <a:pt x="4188" y="14823"/>
                </a:cubicBezTo>
                <a:cubicBezTo>
                  <a:pt x="4568" y="14537"/>
                  <a:pt x="4932" y="14149"/>
                  <a:pt x="5285" y="13664"/>
                </a:cubicBezTo>
                <a:cubicBezTo>
                  <a:pt x="5637" y="13180"/>
                  <a:pt x="5984" y="12622"/>
                  <a:pt x="6339" y="11995"/>
                </a:cubicBezTo>
                <a:cubicBezTo>
                  <a:pt x="6691" y="11367"/>
                  <a:pt x="7041" y="10716"/>
                  <a:pt x="7394" y="10044"/>
                </a:cubicBezTo>
                <a:cubicBezTo>
                  <a:pt x="7822" y="9224"/>
                  <a:pt x="8270" y="8407"/>
                  <a:pt x="8734" y="7598"/>
                </a:cubicBezTo>
                <a:cubicBezTo>
                  <a:pt x="9199" y="6789"/>
                  <a:pt x="9696" y="6063"/>
                  <a:pt x="10222" y="5420"/>
                </a:cubicBezTo>
                <a:cubicBezTo>
                  <a:pt x="10748" y="4775"/>
                  <a:pt x="11323" y="4261"/>
                  <a:pt x="11949" y="3876"/>
                </a:cubicBezTo>
                <a:cubicBezTo>
                  <a:pt x="12573" y="3488"/>
                  <a:pt x="13276" y="3292"/>
                  <a:pt x="14056" y="3292"/>
                </a:cubicBezTo>
                <a:lnTo>
                  <a:pt x="16434" y="3292"/>
                </a:lnTo>
                <a:lnTo>
                  <a:pt x="16434" y="711"/>
                </a:lnTo>
                <a:cubicBezTo>
                  <a:pt x="16434" y="329"/>
                  <a:pt x="16530" y="101"/>
                  <a:pt x="16721" y="22"/>
                </a:cubicBezTo>
                <a:cubicBezTo>
                  <a:pt x="16914" y="-50"/>
                  <a:pt x="17146" y="49"/>
                  <a:pt x="17418" y="317"/>
                </a:cubicBezTo>
                <a:lnTo>
                  <a:pt x="21330" y="4203"/>
                </a:lnTo>
                <a:cubicBezTo>
                  <a:pt x="21511" y="4372"/>
                  <a:pt x="21597" y="4582"/>
                  <a:pt x="21587" y="4834"/>
                </a:cubicBezTo>
                <a:cubicBezTo>
                  <a:pt x="21587" y="5102"/>
                  <a:pt x="21502" y="5321"/>
                  <a:pt x="21330" y="5487"/>
                </a:cubicBezTo>
                <a:lnTo>
                  <a:pt x="17418" y="9361"/>
                </a:lnTo>
                <a:cubicBezTo>
                  <a:pt x="17146" y="9630"/>
                  <a:pt x="16914" y="9726"/>
                  <a:pt x="16721" y="9644"/>
                </a:cubicBezTo>
                <a:cubicBezTo>
                  <a:pt x="16530" y="9569"/>
                  <a:pt x="16434" y="9338"/>
                  <a:pt x="16434" y="8956"/>
                </a:cubicBezTo>
                <a:lnTo>
                  <a:pt x="16434" y="6524"/>
                </a:lnTo>
                <a:lnTo>
                  <a:pt x="14059" y="6524"/>
                </a:lnTo>
                <a:close/>
                <a:moveTo>
                  <a:pt x="462" y="6495"/>
                </a:moveTo>
                <a:cubicBezTo>
                  <a:pt x="337" y="6495"/>
                  <a:pt x="229" y="6448"/>
                  <a:pt x="139" y="6349"/>
                </a:cubicBezTo>
                <a:cubicBezTo>
                  <a:pt x="48" y="6250"/>
                  <a:pt x="4" y="6127"/>
                  <a:pt x="4" y="5978"/>
                </a:cubicBezTo>
                <a:lnTo>
                  <a:pt x="4" y="3823"/>
                </a:lnTo>
                <a:cubicBezTo>
                  <a:pt x="4" y="3462"/>
                  <a:pt x="156" y="3286"/>
                  <a:pt x="462" y="3292"/>
                </a:cubicBezTo>
                <a:lnTo>
                  <a:pt x="3026" y="3292"/>
                </a:lnTo>
                <a:cubicBezTo>
                  <a:pt x="3560" y="3292"/>
                  <a:pt x="4054" y="3388"/>
                  <a:pt x="4514" y="3572"/>
                </a:cubicBezTo>
                <a:cubicBezTo>
                  <a:pt x="4974" y="3762"/>
                  <a:pt x="5409" y="4022"/>
                  <a:pt x="5820" y="4358"/>
                </a:cubicBezTo>
                <a:cubicBezTo>
                  <a:pt x="6229" y="4691"/>
                  <a:pt x="6608" y="5085"/>
                  <a:pt x="6963" y="5531"/>
                </a:cubicBezTo>
                <a:cubicBezTo>
                  <a:pt x="7318" y="5978"/>
                  <a:pt x="7655" y="6463"/>
                  <a:pt x="7993" y="6982"/>
                </a:cubicBezTo>
                <a:cubicBezTo>
                  <a:pt x="7518" y="7823"/>
                  <a:pt x="7058" y="8652"/>
                  <a:pt x="6620" y="9472"/>
                </a:cubicBezTo>
                <a:cubicBezTo>
                  <a:pt x="6589" y="9548"/>
                  <a:pt x="6557" y="9610"/>
                  <a:pt x="6515" y="9668"/>
                </a:cubicBezTo>
                <a:cubicBezTo>
                  <a:pt x="6476" y="9726"/>
                  <a:pt x="6442" y="9794"/>
                  <a:pt x="6410" y="9875"/>
                </a:cubicBezTo>
                <a:cubicBezTo>
                  <a:pt x="5862" y="8926"/>
                  <a:pt x="5319" y="8127"/>
                  <a:pt x="4776" y="7473"/>
                </a:cubicBezTo>
                <a:cubicBezTo>
                  <a:pt x="4232" y="6822"/>
                  <a:pt x="3650" y="6495"/>
                  <a:pt x="3024" y="6495"/>
                </a:cubicBezTo>
                <a:lnTo>
                  <a:pt x="462" y="6495"/>
                </a:lnTo>
                <a:close/>
                <a:moveTo>
                  <a:pt x="21333" y="15997"/>
                </a:moveTo>
                <a:cubicBezTo>
                  <a:pt x="21514" y="16166"/>
                  <a:pt x="21599" y="16385"/>
                  <a:pt x="21590" y="16657"/>
                </a:cubicBezTo>
                <a:cubicBezTo>
                  <a:pt x="21590" y="16908"/>
                  <a:pt x="21504" y="17115"/>
                  <a:pt x="21333" y="17284"/>
                </a:cubicBezTo>
                <a:lnTo>
                  <a:pt x="17420" y="21182"/>
                </a:lnTo>
                <a:cubicBezTo>
                  <a:pt x="17149" y="21453"/>
                  <a:pt x="16916" y="21550"/>
                  <a:pt x="16723" y="21471"/>
                </a:cubicBezTo>
                <a:cubicBezTo>
                  <a:pt x="16532" y="21392"/>
                  <a:pt x="16437" y="21161"/>
                  <a:pt x="16437" y="20779"/>
                </a:cubicBezTo>
                <a:lnTo>
                  <a:pt x="16437" y="18432"/>
                </a:lnTo>
                <a:lnTo>
                  <a:pt x="14059" y="18432"/>
                </a:lnTo>
                <a:cubicBezTo>
                  <a:pt x="13528" y="18432"/>
                  <a:pt x="13031" y="18335"/>
                  <a:pt x="12573" y="18143"/>
                </a:cubicBezTo>
                <a:cubicBezTo>
                  <a:pt x="12113" y="17953"/>
                  <a:pt x="11680" y="17690"/>
                  <a:pt x="11279" y="17354"/>
                </a:cubicBezTo>
                <a:cubicBezTo>
                  <a:pt x="10878" y="17019"/>
                  <a:pt x="10496" y="16628"/>
                  <a:pt x="10136" y="16181"/>
                </a:cubicBezTo>
                <a:cubicBezTo>
                  <a:pt x="9779" y="15731"/>
                  <a:pt x="9439" y="15253"/>
                  <a:pt x="9119" y="14739"/>
                </a:cubicBezTo>
                <a:cubicBezTo>
                  <a:pt x="9344" y="14359"/>
                  <a:pt x="9566" y="13962"/>
                  <a:pt x="9779" y="13551"/>
                </a:cubicBezTo>
                <a:cubicBezTo>
                  <a:pt x="9994" y="13142"/>
                  <a:pt x="10217" y="12739"/>
                  <a:pt x="10442" y="12336"/>
                </a:cubicBezTo>
                <a:cubicBezTo>
                  <a:pt x="10474" y="12246"/>
                  <a:pt x="10513" y="12164"/>
                  <a:pt x="10560" y="12091"/>
                </a:cubicBezTo>
                <a:cubicBezTo>
                  <a:pt x="10609" y="12024"/>
                  <a:pt x="10645" y="11939"/>
                  <a:pt x="10680" y="11846"/>
                </a:cubicBezTo>
                <a:cubicBezTo>
                  <a:pt x="11225" y="12797"/>
                  <a:pt x="11768" y="13591"/>
                  <a:pt x="12314" y="14231"/>
                </a:cubicBezTo>
                <a:cubicBezTo>
                  <a:pt x="12855" y="14867"/>
                  <a:pt x="13440" y="15188"/>
                  <a:pt x="14063" y="15188"/>
                </a:cubicBezTo>
                <a:lnTo>
                  <a:pt x="16442" y="15188"/>
                </a:lnTo>
                <a:lnTo>
                  <a:pt x="16442" y="12532"/>
                </a:lnTo>
                <a:cubicBezTo>
                  <a:pt x="16442" y="12152"/>
                  <a:pt x="16537" y="11922"/>
                  <a:pt x="16728" y="11846"/>
                </a:cubicBezTo>
                <a:cubicBezTo>
                  <a:pt x="16921" y="11773"/>
                  <a:pt x="17154" y="11866"/>
                  <a:pt x="17425" y="12126"/>
                </a:cubicBezTo>
                <a:lnTo>
                  <a:pt x="21333" y="1599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marL="0" marR="0" lvl="0" indent="0" defTabSz="34252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00" b="0" i="0" u="none" strike="noStrike" kern="0" cap="none" spc="0" normalizeH="0" baseline="0" noProof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9EBDCE3-EE80-4CD8-A1A0-E5E1EF91A703}"/>
              </a:ext>
            </a:extLst>
          </p:cNvPr>
          <p:cNvSpPr/>
          <p:nvPr/>
        </p:nvSpPr>
        <p:spPr>
          <a:xfrm>
            <a:off x="1133308" y="3243553"/>
            <a:ext cx="1985258" cy="263259"/>
          </a:xfrm>
          <a:prstGeom prst="roundRect">
            <a:avLst/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TextBox 36">
            <a:extLst>
              <a:ext uri="{FF2B5EF4-FFF2-40B4-BE49-F238E27FC236}">
                <a16:creationId xmlns:a16="http://schemas.microsoft.com/office/drawing/2014/main" id="{4FC5AAFB-F233-4681-BEA3-08BB081CE206}"/>
              </a:ext>
            </a:extLst>
          </p:cNvPr>
          <p:cNvSpPr txBox="1"/>
          <p:nvPr/>
        </p:nvSpPr>
        <p:spPr>
          <a:xfrm>
            <a:off x="1096215" y="3236682"/>
            <a:ext cx="2059444" cy="27699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>
                <a:solidFill>
                  <a:schemeClr val="bg1"/>
                </a:solidFill>
              </a:rPr>
              <a:t>ACCULTURATION DIGITALE</a:t>
            </a:r>
            <a:endParaRPr lang="en-US" sz="1200" b="1" kern="0" dirty="0">
              <a:solidFill>
                <a:schemeClr val="bg1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AE8724C6-24B4-4B85-A2F7-4B5C49F20AA8}"/>
              </a:ext>
            </a:extLst>
          </p:cNvPr>
          <p:cNvSpPr/>
          <p:nvPr/>
        </p:nvSpPr>
        <p:spPr>
          <a:xfrm>
            <a:off x="3714861" y="3254330"/>
            <a:ext cx="1985258" cy="263259"/>
          </a:xfrm>
          <a:prstGeom prst="roundRect">
            <a:avLst/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TextBox 36">
            <a:extLst>
              <a:ext uri="{FF2B5EF4-FFF2-40B4-BE49-F238E27FC236}">
                <a16:creationId xmlns:a16="http://schemas.microsoft.com/office/drawing/2014/main" id="{2B1706E8-DCD6-41F7-AE3F-8B26D9B5C1E7}"/>
              </a:ext>
            </a:extLst>
          </p:cNvPr>
          <p:cNvSpPr txBox="1"/>
          <p:nvPr/>
        </p:nvSpPr>
        <p:spPr>
          <a:xfrm>
            <a:off x="3693357" y="3246158"/>
            <a:ext cx="2059444" cy="27699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>
                <a:solidFill>
                  <a:schemeClr val="bg1"/>
                </a:solidFill>
              </a:rPr>
              <a:t>BUSINESS DESIGN BY CX</a:t>
            </a:r>
            <a:endParaRPr lang="en-US" sz="1200" b="1" kern="0" dirty="0">
              <a:solidFill>
                <a:schemeClr val="bg1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9A59C4D0-A317-42A6-A1EE-1FCA7EEE94EA}"/>
              </a:ext>
            </a:extLst>
          </p:cNvPr>
          <p:cNvSpPr/>
          <p:nvPr/>
        </p:nvSpPr>
        <p:spPr>
          <a:xfrm>
            <a:off x="6483561" y="3248762"/>
            <a:ext cx="1985258" cy="263259"/>
          </a:xfrm>
          <a:prstGeom prst="roundRect">
            <a:avLst/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TextBox 36">
            <a:extLst>
              <a:ext uri="{FF2B5EF4-FFF2-40B4-BE49-F238E27FC236}">
                <a16:creationId xmlns:a16="http://schemas.microsoft.com/office/drawing/2014/main" id="{6D24320B-A74C-4D54-9C7F-99CC32D223E9}"/>
              </a:ext>
            </a:extLst>
          </p:cNvPr>
          <p:cNvSpPr txBox="1"/>
          <p:nvPr/>
        </p:nvSpPr>
        <p:spPr>
          <a:xfrm>
            <a:off x="6462057" y="3240590"/>
            <a:ext cx="2059444" cy="27699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>
                <a:solidFill>
                  <a:schemeClr val="bg1"/>
                </a:solidFill>
              </a:rPr>
              <a:t>TIME TO MARKET</a:t>
            </a:r>
            <a:endParaRPr lang="en-US" sz="1200" b="1" kern="0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E698B8-DDE2-4A9C-A9C3-2C4D0B9A480C}"/>
              </a:ext>
            </a:extLst>
          </p:cNvPr>
          <p:cNvGrpSpPr/>
          <p:nvPr/>
        </p:nvGrpSpPr>
        <p:grpSpPr>
          <a:xfrm>
            <a:off x="3544118" y="4457081"/>
            <a:ext cx="2382746" cy="528763"/>
            <a:chOff x="3693357" y="4463358"/>
            <a:chExt cx="2382746" cy="528763"/>
          </a:xfrm>
        </p:grpSpPr>
        <p:sp>
          <p:nvSpPr>
            <p:cNvPr id="81" name="TextBox 42">
              <a:extLst>
                <a:ext uri="{FF2B5EF4-FFF2-40B4-BE49-F238E27FC236}">
                  <a16:creationId xmlns:a16="http://schemas.microsoft.com/office/drawing/2014/main" id="{06E0ED4B-CDC1-4B95-A206-61304C6BAD34}"/>
                </a:ext>
              </a:extLst>
            </p:cNvPr>
            <p:cNvSpPr txBox="1"/>
            <p:nvPr/>
          </p:nvSpPr>
          <p:spPr>
            <a:xfrm>
              <a:off x="4107294" y="4580133"/>
              <a:ext cx="196880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fr-FR" b="1" spc="300" dirty="0">
                  <a:solidFill>
                    <a:srgbClr val="EE3B42"/>
                  </a:solidFill>
                  <a:latin typeface="Century Gothic" panose="020B0502020202020204" pitchFamily="34" charset="0"/>
                </a:rPr>
                <a:t>RAPIDEMENT</a:t>
              </a:r>
              <a:endParaRPr lang="en-US" b="1" spc="300" dirty="0">
                <a:solidFill>
                  <a:srgbClr val="EE3B42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5793F91-7C1B-4B1E-9D41-CF44460EE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1974" y="4538117"/>
              <a:ext cx="388690" cy="388690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B98710-340C-4A5C-ABB9-8CED8747A9A6}"/>
                </a:ext>
              </a:extLst>
            </p:cNvPr>
            <p:cNvSpPr/>
            <p:nvPr/>
          </p:nvSpPr>
          <p:spPr>
            <a:xfrm>
              <a:off x="3693357" y="4463358"/>
              <a:ext cx="2275821" cy="528763"/>
            </a:xfrm>
            <a:prstGeom prst="roundRect">
              <a:avLst/>
            </a:prstGeom>
            <a:noFill/>
            <a:ln w="28575">
              <a:solidFill>
                <a:srgbClr val="EE3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11261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6" grpId="0" animBg="1"/>
      <p:bldP spid="64" grpId="0"/>
      <p:bldP spid="65" grpId="0"/>
      <p:bldP spid="66" grpId="0" animBg="1"/>
      <p:bldP spid="68" grpId="0" animBg="1"/>
      <p:bldP spid="70" grpId="0" animBg="1"/>
      <p:bldP spid="78" grpId="0"/>
      <p:bldP spid="79" grpId="0" animBg="1"/>
      <p:bldP spid="80" grpId="0" animBg="1"/>
      <p:bldP spid="83" grpId="0"/>
      <p:bldP spid="84" grpId="0" animBg="1"/>
      <p:bldP spid="76" grpId="0"/>
      <p:bldP spid="87" grpId="0"/>
      <p:bldP spid="9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bre 13"/>
          <p:cNvSpPr/>
          <p:nvPr/>
        </p:nvSpPr>
        <p:spPr>
          <a:xfrm flipV="1">
            <a:off x="3421839" y="-1015108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grpSp>
        <p:nvGrpSpPr>
          <p:cNvPr id="7" name="Agrupar 6"/>
          <p:cNvGrpSpPr/>
          <p:nvPr/>
        </p:nvGrpSpPr>
        <p:grpSpPr>
          <a:xfrm>
            <a:off x="5362272" y="4693504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8" name="Forma libre 7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Forma libre 10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2" name="Rectángulo redondeado 11"/>
          <p:cNvSpPr/>
          <p:nvPr/>
        </p:nvSpPr>
        <p:spPr>
          <a:xfrm>
            <a:off x="8979169" y="3480138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Forma libre 12"/>
          <p:cNvSpPr/>
          <p:nvPr/>
        </p:nvSpPr>
        <p:spPr>
          <a:xfrm>
            <a:off x="3673774" y="264034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DD2B2B"/>
          </a:solidFill>
          <a:ln>
            <a:solidFill>
              <a:srgbClr val="DD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485919" y="2830067"/>
            <a:ext cx="3187854" cy="576956"/>
          </a:xfrm>
        </p:spPr>
        <p:txBody>
          <a:bodyPr/>
          <a:lstStyle/>
          <a:p>
            <a:r>
              <a:rPr lang="es-ES_tradnl" sz="4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Challenge</a:t>
            </a:r>
            <a:r>
              <a:rPr lang="es-ES_tradnl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?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506196" y="2674693"/>
            <a:ext cx="2956196" cy="221850"/>
          </a:xfrm>
        </p:spPr>
        <p:txBody>
          <a:bodyPr/>
          <a:lstStyle/>
          <a:p>
            <a:r>
              <a:rPr lang="en-US" sz="1600" dirty="0">
                <a:solidFill>
                  <a:srgbClr val="EE3B42"/>
                </a:solidFill>
              </a:rPr>
              <a:t>COMMENT </a:t>
            </a:r>
            <a:r>
              <a:rPr lang="fr-FR" sz="1600" dirty="0">
                <a:solidFill>
                  <a:srgbClr val="EE3B42"/>
                </a:solidFill>
              </a:rPr>
              <a:t>RELEVER LE </a:t>
            </a:r>
            <a:endParaRPr lang="en-US" sz="1600" dirty="0">
              <a:solidFill>
                <a:srgbClr val="EE3B42"/>
              </a:solidFill>
            </a:endParaRPr>
          </a:p>
        </p:txBody>
      </p:sp>
      <p:pic>
        <p:nvPicPr>
          <p:cNvPr id="15" name="Image 4">
            <a:extLst>
              <a:ext uri="{FF2B5EF4-FFF2-40B4-BE49-F238E27FC236}">
                <a16:creationId xmlns:a16="http://schemas.microsoft.com/office/drawing/2014/main" id="{D12E17F6-A75D-45A9-B5EE-4B427F672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" y="4587408"/>
            <a:ext cx="469216" cy="469216"/>
          </a:xfrm>
          <a:prstGeom prst="rect">
            <a:avLst/>
          </a:prstGeom>
        </p:spPr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F70A25D0-9B8A-400C-B239-038AF8FE8AB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23616" r="236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8470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lear whitout slide number">
  <a:themeElements>
    <a:clrScheme name="Custom 2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C00000"/>
      </a:accent1>
      <a:accent2>
        <a:srgbClr val="FF0000"/>
      </a:accent2>
      <a:accent3>
        <a:srgbClr val="F4898D"/>
      </a:accent3>
      <a:accent4>
        <a:srgbClr val="CC1119"/>
      </a:accent4>
      <a:accent5>
        <a:srgbClr val="EE3B42"/>
      </a:accent5>
      <a:accent6>
        <a:srgbClr val="880B10"/>
      </a:accent6>
      <a:hlink>
        <a:srgbClr val="FBD7D9"/>
      </a:hlink>
      <a:folHlink>
        <a:srgbClr val="F4898D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">
    <a:dk1>
      <a:srgbClr val="000000"/>
    </a:dk1>
    <a:lt1>
      <a:srgbClr val="FFFFFF"/>
    </a:lt1>
    <a:dk2>
      <a:srgbClr val="202125"/>
    </a:dk2>
    <a:lt2>
      <a:srgbClr val="FFFCFF"/>
    </a:lt2>
    <a:accent1>
      <a:srgbClr val="C00000"/>
    </a:accent1>
    <a:accent2>
      <a:srgbClr val="FF0000"/>
    </a:accent2>
    <a:accent3>
      <a:srgbClr val="F4898D"/>
    </a:accent3>
    <a:accent4>
      <a:srgbClr val="CC1119"/>
    </a:accent4>
    <a:accent5>
      <a:srgbClr val="EE3B42"/>
    </a:accent5>
    <a:accent6>
      <a:srgbClr val="880B10"/>
    </a:accent6>
    <a:hlink>
      <a:srgbClr val="FBD7D9"/>
    </a:hlink>
    <a:folHlink>
      <a:srgbClr val="F4898D"/>
    </a:folHlink>
  </a:clrScheme>
</a:themeOverride>
</file>

<file path=ppt/theme/themeOverride2.xml><?xml version="1.0" encoding="utf-8"?>
<a:themeOverride xmlns:a="http://schemas.openxmlformats.org/drawingml/2006/main">
  <a:clrScheme name="Custom 2">
    <a:dk1>
      <a:srgbClr val="000000"/>
    </a:dk1>
    <a:lt1>
      <a:srgbClr val="FFFFFF"/>
    </a:lt1>
    <a:dk2>
      <a:srgbClr val="202125"/>
    </a:dk2>
    <a:lt2>
      <a:srgbClr val="FFFCFF"/>
    </a:lt2>
    <a:accent1>
      <a:srgbClr val="C00000"/>
    </a:accent1>
    <a:accent2>
      <a:srgbClr val="FF0000"/>
    </a:accent2>
    <a:accent3>
      <a:srgbClr val="F4898D"/>
    </a:accent3>
    <a:accent4>
      <a:srgbClr val="CC1119"/>
    </a:accent4>
    <a:accent5>
      <a:srgbClr val="EE3B42"/>
    </a:accent5>
    <a:accent6>
      <a:srgbClr val="880B10"/>
    </a:accent6>
    <a:hlink>
      <a:srgbClr val="FBD7D9"/>
    </a:hlink>
    <a:folHlink>
      <a:srgbClr val="F4898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12685</TotalTime>
  <Words>1799</Words>
  <Application>Microsoft Office PowerPoint</Application>
  <PresentationFormat>On-screen Show (16:9)</PresentationFormat>
  <Paragraphs>470</Paragraphs>
  <Slides>41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62" baseType="lpstr">
      <vt:lpstr>ＭＳ Ｐゴシック</vt:lpstr>
      <vt:lpstr>Arial</vt:lpstr>
      <vt:lpstr>Calibri</vt:lpstr>
      <vt:lpstr>Calibri Light</vt:lpstr>
      <vt:lpstr>Century Gothic</vt:lpstr>
      <vt:lpstr>Courier New</vt:lpstr>
      <vt:lpstr>FontAwesome</vt:lpstr>
      <vt:lpstr>Gill Sans</vt:lpstr>
      <vt:lpstr>Helvetica Light</vt:lpstr>
      <vt:lpstr>Lato</vt:lpstr>
      <vt:lpstr>Lato Regular</vt:lpstr>
      <vt:lpstr>Montserrat Light</vt:lpstr>
      <vt:lpstr>Montserrat-Bold</vt:lpstr>
      <vt:lpstr>Open Sans Light</vt:lpstr>
      <vt:lpstr>Raleway</vt:lpstr>
      <vt:lpstr>Raleway Black</vt:lpstr>
      <vt:lpstr>Raleway Light</vt:lpstr>
      <vt:lpstr>Roboto Regular</vt:lpstr>
      <vt:lpstr>Wingdings</vt:lpstr>
      <vt:lpstr>Diseño personalizado</vt:lpstr>
      <vt:lpstr>Clear whitout slide number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Isaac Rivera</dc:creator>
  <cp:lastModifiedBy>Jaouad Tamim</cp:lastModifiedBy>
  <cp:revision>485</cp:revision>
  <dcterms:created xsi:type="dcterms:W3CDTF">2016-05-27T21:17:44Z</dcterms:created>
  <dcterms:modified xsi:type="dcterms:W3CDTF">2018-06-04T13:04:37Z</dcterms:modified>
</cp:coreProperties>
</file>